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sldIdLst>
    <p:sldId id="256" r:id="rId2"/>
    <p:sldId id="257" r:id="rId3"/>
    <p:sldId id="258" r:id="rId4"/>
    <p:sldId id="264" r:id="rId5"/>
    <p:sldId id="265" r:id="rId6"/>
    <p:sldId id="266" r:id="rId7"/>
    <p:sldId id="267" r:id="rId8"/>
    <p:sldId id="268" r:id="rId9"/>
    <p:sldId id="259" r:id="rId10"/>
    <p:sldId id="260" r:id="rId11"/>
    <p:sldId id="261" r:id="rId12"/>
    <p:sldId id="262" r:id="rId13"/>
    <p:sldId id="263"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C2CABD2-2EAB-48BE-AC73-274DA15A5D3B}" type="datetimeFigureOut">
              <a:rPr lang="en-US" smtClean="0"/>
              <a:t>5/20/2019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3883803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2CABD2-2EAB-48BE-AC73-274DA15A5D3B}" type="datetimeFigureOut">
              <a:rPr lang="en-US" smtClean="0"/>
              <a:t>5/20/2019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4227219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2CABD2-2EAB-48BE-AC73-274DA15A5D3B}" type="datetimeFigureOut">
              <a:rPr lang="en-US" smtClean="0"/>
              <a:t>5/20/2019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856D04-4FAA-4B9F-8638-B7BA6DB3B62B}"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5973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6C2CABD2-2EAB-48BE-AC73-274DA15A5D3B}" type="datetimeFigureOut">
              <a:rPr lang="en-US" smtClean="0"/>
              <a:t>5/20/2019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1905256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6C2CABD2-2EAB-48BE-AC73-274DA15A5D3B}" type="datetimeFigureOut">
              <a:rPr lang="en-US" smtClean="0"/>
              <a:t>5/20/2019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856D04-4FAA-4B9F-8638-B7BA6DB3B62B}"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75955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6C2CABD2-2EAB-48BE-AC73-274DA15A5D3B}" type="datetimeFigureOut">
              <a:rPr lang="en-US" smtClean="0"/>
              <a:t>5/20/2019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1163003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2CABD2-2EAB-48BE-AC73-274DA15A5D3B}" type="datetimeFigureOut">
              <a:rPr lang="en-US" smtClean="0"/>
              <a:t>5/20/2019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2503597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2CABD2-2EAB-48BE-AC73-274DA15A5D3B}" type="datetimeFigureOut">
              <a:rPr lang="en-US" smtClean="0"/>
              <a:t>5/20/2019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1892549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2CABD2-2EAB-48BE-AC73-274DA15A5D3B}" type="datetimeFigureOut">
              <a:rPr lang="en-US" smtClean="0"/>
              <a:t>5/20/2019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1168236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2CABD2-2EAB-48BE-AC73-274DA15A5D3B}" type="datetimeFigureOut">
              <a:rPr lang="en-US" smtClean="0"/>
              <a:t>5/20/2019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3236223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C2CABD2-2EAB-48BE-AC73-274DA15A5D3B}" type="datetimeFigureOut">
              <a:rPr lang="en-US" smtClean="0"/>
              <a:t>5/20/2019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101093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C2CABD2-2EAB-48BE-AC73-274DA15A5D3B}" type="datetimeFigureOut">
              <a:rPr lang="en-US" smtClean="0"/>
              <a:t>5/20/2019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3871313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C2CABD2-2EAB-48BE-AC73-274DA15A5D3B}" type="datetimeFigureOut">
              <a:rPr lang="en-US" smtClean="0"/>
              <a:t>5/20/2019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3559080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CABD2-2EAB-48BE-AC73-274DA15A5D3B}" type="datetimeFigureOut">
              <a:rPr lang="en-US" smtClean="0"/>
              <a:t>5/20/2019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22616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C2CABD2-2EAB-48BE-AC73-274DA15A5D3B}" type="datetimeFigureOut">
              <a:rPr lang="en-US" smtClean="0"/>
              <a:t>5/20/2019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1506328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C2CABD2-2EAB-48BE-AC73-274DA15A5D3B}" type="datetimeFigureOut">
              <a:rPr lang="en-US" smtClean="0"/>
              <a:t>5/20/2019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C856D04-4FAA-4B9F-8638-B7BA6DB3B62B}" type="slidenum">
              <a:rPr lang="en-US" smtClean="0"/>
              <a:t>‹#›</a:t>
            </a:fld>
            <a:endParaRPr lang="en-US"/>
          </a:p>
        </p:txBody>
      </p:sp>
    </p:spTree>
    <p:extLst>
      <p:ext uri="{BB962C8B-B14F-4D97-AF65-F5344CB8AC3E}">
        <p14:creationId xmlns:p14="http://schemas.microsoft.com/office/powerpoint/2010/main" val="586512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C2CABD2-2EAB-48BE-AC73-274DA15A5D3B}" type="datetimeFigureOut">
              <a:rPr lang="en-US" smtClean="0"/>
              <a:t>5/20/2019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C856D04-4FAA-4B9F-8638-B7BA6DB3B62B}" type="slidenum">
              <a:rPr lang="en-US" smtClean="0"/>
              <a:t>‹#›</a:t>
            </a:fld>
            <a:endParaRPr lang="en-US"/>
          </a:p>
        </p:txBody>
      </p:sp>
    </p:spTree>
    <p:extLst>
      <p:ext uri="{BB962C8B-B14F-4D97-AF65-F5344CB8AC3E}">
        <p14:creationId xmlns:p14="http://schemas.microsoft.com/office/powerpoint/2010/main" val="3692246051"/>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ackoverflow.com/" TargetMode="External"/><Relationship Id="rId2" Type="http://schemas.openxmlformats.org/officeDocument/2006/relationships/hyperlink" Target="https://www.microsoft.com/en-us/sql-server/sql-" TargetMode="External"/><Relationship Id="rId1" Type="http://schemas.openxmlformats.org/officeDocument/2006/relationships/slideLayout" Target="../slideLayouts/slideLayout6.xml"/><Relationship Id="rId4" Type="http://schemas.openxmlformats.org/officeDocument/2006/relationships/hyperlink" Target="file:///\\ad.infosys.com\storage\GEC\TRAINEE\Projects\Interns2019\Feb19_Interns_Batch1\Feb19_Interns_Batch1_Mysore\Feb19_Interns_Batch1_MSTrack\1346-WordMan\%5d%20%20%20https:\lex.infosysapps.com\log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9143" y="254725"/>
            <a:ext cx="5368834" cy="2262781"/>
          </a:xfrm>
        </p:spPr>
        <p:txBody>
          <a:bodyPr/>
          <a:lstStyle/>
          <a:p>
            <a:pPr algn="ctr"/>
            <a:r>
              <a:rPr lang="en-US" dirty="0" err="1" smtClean="0">
                <a:solidFill>
                  <a:schemeClr val="tx1"/>
                </a:solidFill>
                <a:latin typeface="Times New Roman" panose="02020603050405020304" pitchFamily="18" charset="0"/>
                <a:cs typeface="Times New Roman" panose="02020603050405020304" pitchFamily="18" charset="0"/>
              </a:rPr>
              <a:t>WordMan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485017" y="3762103"/>
            <a:ext cx="4127863" cy="2481193"/>
          </a:xfrm>
        </p:spPr>
        <p:txBody>
          <a:bodyPr>
            <a:normAutofit/>
          </a:bodyPr>
          <a:lstStyle/>
          <a:p>
            <a:pPr algn="just"/>
            <a:r>
              <a:rPr lang="en-US" dirty="0" smtClean="0">
                <a:solidFill>
                  <a:schemeClr val="tx1"/>
                </a:solidFill>
              </a:rPr>
              <a:t>Muskan – 151369	</a:t>
            </a:r>
          </a:p>
          <a:p>
            <a:pPr algn="just"/>
            <a:r>
              <a:rPr lang="en-US" dirty="0" smtClean="0">
                <a:solidFill>
                  <a:schemeClr val="tx1"/>
                </a:solidFill>
              </a:rPr>
              <a:t>Vasudha Pandey – 151404</a:t>
            </a:r>
          </a:p>
          <a:p>
            <a:pPr algn="just"/>
            <a:r>
              <a:rPr lang="en-US" dirty="0" smtClean="0">
                <a:solidFill>
                  <a:schemeClr val="tx1"/>
                </a:solidFill>
              </a:rPr>
              <a:t>Anirudh Sharma – 151363</a:t>
            </a:r>
          </a:p>
          <a:p>
            <a:pPr algn="just"/>
            <a:r>
              <a:rPr lang="en-US" dirty="0" smtClean="0">
                <a:solidFill>
                  <a:schemeClr val="tx1"/>
                </a:solidFill>
              </a:rPr>
              <a:t>Ayushmat Bhardwaj Soni – 151420</a:t>
            </a:r>
          </a:p>
          <a:p>
            <a:pPr algn="just"/>
            <a:r>
              <a:rPr lang="en-US" dirty="0" smtClean="0">
                <a:solidFill>
                  <a:schemeClr val="tx1"/>
                </a:solidFill>
              </a:rPr>
              <a:t>Himanshu Chauhan – 151412</a:t>
            </a:r>
          </a:p>
          <a:p>
            <a:pPr algn="just"/>
            <a:r>
              <a:rPr lang="en-US" dirty="0" smtClean="0">
                <a:solidFill>
                  <a:schemeClr val="tx1"/>
                </a:solidFill>
              </a:rPr>
              <a:t>Prateek Ramani - 151464</a:t>
            </a:r>
            <a:endParaRPr lang="en-US" dirty="0">
              <a:solidFill>
                <a:schemeClr val="tx1"/>
              </a:solidFill>
            </a:endParaRPr>
          </a:p>
        </p:txBody>
      </p:sp>
    </p:spTree>
    <p:extLst>
      <p:ext uri="{BB962C8B-B14F-4D97-AF65-F5344CB8AC3E}">
        <p14:creationId xmlns:p14="http://schemas.microsoft.com/office/powerpoint/2010/main" val="632439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216" y="741676"/>
            <a:ext cx="8911687" cy="1280890"/>
          </a:xfrm>
        </p:spPr>
        <p:txBody>
          <a:bodyPr/>
          <a:lstStyle/>
          <a:p>
            <a:r>
              <a:rPr lang="en-US" dirty="0" smtClean="0"/>
              <a:t>Implementation Of Database</a:t>
            </a:r>
            <a:endParaRPr lang="en-US" dirty="0"/>
          </a:p>
        </p:txBody>
      </p:sp>
      <p:sp>
        <p:nvSpPr>
          <p:cNvPr id="3" name="Content Placeholder 2"/>
          <p:cNvSpPr>
            <a:spLocks noGrp="1"/>
          </p:cNvSpPr>
          <p:nvPr>
            <p:ph idx="1"/>
          </p:nvPr>
        </p:nvSpPr>
        <p:spPr>
          <a:xfrm>
            <a:off x="2286000" y="1905000"/>
            <a:ext cx="9218612" cy="4006222"/>
          </a:xfrm>
        </p:spPr>
        <p:txBody>
          <a:bodyPr>
            <a:normAutofit lnSpcReduction="10000"/>
          </a:bodyPr>
          <a:lstStyle/>
          <a:p>
            <a:pPr marL="0" indent="0">
              <a:buNone/>
            </a:pPr>
            <a:r>
              <a:rPr lang="en-US" dirty="0"/>
              <a:t>While making MVC application, we need to decide the type of development approaches. There are basically types of development approaches that are:</a:t>
            </a:r>
          </a:p>
          <a:p>
            <a:pPr lvl="0"/>
            <a:r>
              <a:rPr lang="en-US" dirty="0"/>
              <a:t>Database-first Approach</a:t>
            </a:r>
          </a:p>
          <a:p>
            <a:pPr lvl="0"/>
            <a:r>
              <a:rPr lang="en-US" dirty="0"/>
              <a:t>Code-first Approach</a:t>
            </a:r>
          </a:p>
          <a:p>
            <a:pPr lvl="0"/>
            <a:r>
              <a:rPr lang="en-US" dirty="0"/>
              <a:t>Code-first using an existing database </a:t>
            </a:r>
            <a:r>
              <a:rPr lang="en-US" dirty="0" smtClean="0"/>
              <a:t>Approach</a:t>
            </a:r>
          </a:p>
          <a:p>
            <a:pPr marL="0" lvl="0" indent="0">
              <a:buNone/>
            </a:pPr>
            <a:endParaRPr lang="en-US" dirty="0"/>
          </a:p>
          <a:p>
            <a:pPr marL="0" indent="0">
              <a:buNone/>
            </a:pPr>
            <a:r>
              <a:rPr lang="en-US" dirty="0"/>
              <a:t>In </a:t>
            </a:r>
            <a:r>
              <a:rPr lang="en-US" dirty="0" err="1"/>
              <a:t>WordMan</a:t>
            </a:r>
            <a:r>
              <a:rPr lang="en-US" dirty="0"/>
              <a:t> application, we have used the first approach that is Database-First Approach to further implement data access layer for the application</a:t>
            </a:r>
            <a:r>
              <a:rPr lang="en-US" dirty="0" smtClean="0"/>
              <a:t>.</a:t>
            </a:r>
          </a:p>
          <a:p>
            <a:pPr marL="0" indent="0">
              <a:buNone/>
            </a:pPr>
            <a:endParaRPr lang="en-US" dirty="0"/>
          </a:p>
          <a:p>
            <a:pPr marL="0" indent="0">
              <a:buNone/>
            </a:pPr>
            <a:r>
              <a:rPr lang="en-US" dirty="0"/>
              <a:t>In Database-first approach(also called Reverse Engineering), the tables of the existing database are converted into C# classes representing database tables(entities) and the relationship between them(data model).</a:t>
            </a:r>
          </a:p>
          <a:p>
            <a:pPr marL="0" lvl="0" indent="0">
              <a:buNone/>
            </a:pPr>
            <a:endParaRPr lang="en-US" dirty="0"/>
          </a:p>
          <a:p>
            <a:endParaRPr lang="en-US" dirty="0"/>
          </a:p>
        </p:txBody>
      </p:sp>
    </p:spTree>
    <p:extLst>
      <p:ext uri="{BB962C8B-B14F-4D97-AF65-F5344CB8AC3E}">
        <p14:creationId xmlns:p14="http://schemas.microsoft.com/office/powerpoint/2010/main" val="366259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Layer</a:t>
            </a:r>
            <a:endParaRPr lang="en-US" dirty="0"/>
          </a:p>
        </p:txBody>
      </p:sp>
      <p:sp>
        <p:nvSpPr>
          <p:cNvPr id="3" name="Content Placeholder 2"/>
          <p:cNvSpPr>
            <a:spLocks noGrp="1"/>
          </p:cNvSpPr>
          <p:nvPr>
            <p:ph idx="1"/>
          </p:nvPr>
        </p:nvSpPr>
        <p:spPr/>
        <p:txBody>
          <a:bodyPr>
            <a:normAutofit/>
          </a:bodyPr>
          <a:lstStyle/>
          <a:p>
            <a:r>
              <a:rPr lang="en-US" dirty="0"/>
              <a:t>The Data Access Layer of an MVC application consists of all the backend functionalities which are to be performed and showed on user </a:t>
            </a:r>
            <a:r>
              <a:rPr lang="en-US" dirty="0" smtClean="0"/>
              <a:t>interface.</a:t>
            </a:r>
          </a:p>
          <a:p>
            <a:r>
              <a:rPr lang="en-US" dirty="0"/>
              <a:t>Database-first approach is achieved using scaffolding.</a:t>
            </a:r>
          </a:p>
          <a:p>
            <a:r>
              <a:rPr lang="en-US" b="1" dirty="0"/>
              <a:t>Scaffolding</a:t>
            </a:r>
            <a:r>
              <a:rPr lang="en-US" dirty="0"/>
              <a:t> is performed by using the command </a:t>
            </a:r>
            <a:r>
              <a:rPr lang="en-US" b="1" dirty="0"/>
              <a:t>Scaffold-</a:t>
            </a:r>
            <a:r>
              <a:rPr lang="en-US" b="1" dirty="0" err="1"/>
              <a:t>DbContext</a:t>
            </a:r>
            <a:r>
              <a:rPr lang="en-US" b="1" dirty="0"/>
              <a:t>. </a:t>
            </a:r>
            <a:r>
              <a:rPr lang="en-US" dirty="0"/>
              <a:t> This command when executed with necessary database details, generates the Entity Data Model</a:t>
            </a:r>
            <a:r>
              <a:rPr lang="en-US" dirty="0" smtClean="0"/>
              <a:t>.</a:t>
            </a:r>
          </a:p>
          <a:p>
            <a:pPr marL="0" indent="0" algn="just">
              <a:buNone/>
            </a:pPr>
            <a:endParaRPr lang="en-US" b="1" dirty="0" smtClean="0"/>
          </a:p>
          <a:p>
            <a:pPr marL="0" indent="0" algn="just">
              <a:buNone/>
            </a:pPr>
            <a:r>
              <a:rPr lang="en-US" b="1" dirty="0" smtClean="0"/>
              <a:t>Syntax</a:t>
            </a:r>
            <a:r>
              <a:rPr lang="en-US" b="1" dirty="0"/>
              <a:t>:</a:t>
            </a:r>
          </a:p>
          <a:p>
            <a:pPr marL="0" indent="0" algn="just">
              <a:buNone/>
            </a:pPr>
            <a:r>
              <a:rPr lang="en-US" dirty="0"/>
              <a:t>Scaffold-</a:t>
            </a:r>
            <a:r>
              <a:rPr lang="en-US" dirty="0" err="1"/>
              <a:t>DbContext</a:t>
            </a:r>
            <a:r>
              <a:rPr lang="en-US" dirty="0"/>
              <a:t> -Connection "Data Source =</a:t>
            </a:r>
            <a:r>
              <a:rPr lang="en-US" dirty="0" err="1"/>
              <a:t>server_name;Initial</a:t>
            </a:r>
            <a:r>
              <a:rPr lang="en-US" dirty="0"/>
              <a:t> Catalog=</a:t>
            </a:r>
            <a:r>
              <a:rPr lang="en-US" dirty="0" err="1"/>
              <a:t>database_name;Integrated</a:t>
            </a:r>
            <a:r>
              <a:rPr lang="en-US" dirty="0"/>
              <a:t> Security=true" -Provider </a:t>
            </a:r>
            <a:r>
              <a:rPr lang="en-US" dirty="0" err="1"/>
              <a:t>Microsoft.EntityFrameworkCore.SqlServer</a:t>
            </a:r>
            <a:r>
              <a:rPr lang="en-US" dirty="0"/>
              <a:t> -</a:t>
            </a:r>
            <a:r>
              <a:rPr lang="en-US" dirty="0" err="1"/>
              <a:t>OutputDir</a:t>
            </a:r>
            <a:r>
              <a:rPr lang="en-US" dirty="0"/>
              <a:t> o/</a:t>
            </a:r>
            <a:r>
              <a:rPr lang="en-US" dirty="0" err="1"/>
              <a:t>p_folder_name</a:t>
            </a:r>
            <a:endParaRPr lang="en-US" dirty="0"/>
          </a:p>
          <a:p>
            <a:endParaRPr lang="en-US" dirty="0"/>
          </a:p>
        </p:txBody>
      </p:sp>
    </p:spTree>
    <p:extLst>
      <p:ext uri="{BB962C8B-B14F-4D97-AF65-F5344CB8AC3E}">
        <p14:creationId xmlns:p14="http://schemas.microsoft.com/office/powerpoint/2010/main" val="750744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a:t>Scaffolding command includes the connection string which is used to establish a secure connection with the database which is already implemented.</a:t>
            </a:r>
          </a:p>
          <a:p>
            <a:r>
              <a:rPr lang="en-US" dirty="0"/>
              <a:t>The provider string provides the database provider name which contains all the runtime libraries required to communicate with the database.</a:t>
            </a:r>
          </a:p>
          <a:p>
            <a:endParaRPr lang="en-US" dirty="0"/>
          </a:p>
        </p:txBody>
      </p:sp>
    </p:spTree>
    <p:extLst>
      <p:ext uri="{BB962C8B-B14F-4D97-AF65-F5344CB8AC3E}">
        <p14:creationId xmlns:p14="http://schemas.microsoft.com/office/powerpoint/2010/main" val="306240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Access Layer operations</a:t>
            </a:r>
            <a:br>
              <a:rPr lang="en-US" dirty="0" smtClean="0"/>
            </a:br>
            <a:r>
              <a:rPr lang="en-US" sz="2800" dirty="0" smtClean="0"/>
              <a:t>(Repository class)</a:t>
            </a:r>
            <a:endParaRPr lang="en-US" sz="2800" dirty="0"/>
          </a:p>
        </p:txBody>
      </p:sp>
      <p:sp>
        <p:nvSpPr>
          <p:cNvPr id="3" name="Content Placeholder 2"/>
          <p:cNvSpPr>
            <a:spLocks noGrp="1"/>
          </p:cNvSpPr>
          <p:nvPr>
            <p:ph idx="1"/>
          </p:nvPr>
        </p:nvSpPr>
        <p:spPr/>
        <p:txBody>
          <a:bodyPr>
            <a:normAutofit lnSpcReduction="10000"/>
          </a:bodyPr>
          <a:lstStyle/>
          <a:p>
            <a:r>
              <a:rPr lang="en-US" dirty="0" err="1" smtClean="0"/>
              <a:t>GetCategories</a:t>
            </a:r>
            <a:r>
              <a:rPr lang="en-US" dirty="0" smtClean="0"/>
              <a:t>()</a:t>
            </a:r>
            <a:endParaRPr lang="en-US" dirty="0"/>
          </a:p>
          <a:p>
            <a:r>
              <a:rPr lang="en-US" dirty="0" err="1" smtClean="0"/>
              <a:t>GetRelationships</a:t>
            </a:r>
            <a:r>
              <a:rPr lang="en-US" dirty="0" smtClean="0"/>
              <a:t>()</a:t>
            </a:r>
            <a:endParaRPr lang="en-US" dirty="0"/>
          </a:p>
          <a:p>
            <a:r>
              <a:rPr lang="en-US" dirty="0" err="1" smtClean="0"/>
              <a:t>GetAllMessages</a:t>
            </a:r>
            <a:r>
              <a:rPr lang="en-US" dirty="0" smtClean="0"/>
              <a:t>()</a:t>
            </a:r>
            <a:endParaRPr lang="en-US" dirty="0"/>
          </a:p>
          <a:p>
            <a:r>
              <a:rPr lang="en-US" dirty="0" err="1" smtClean="0"/>
              <a:t>AddCategory</a:t>
            </a:r>
            <a:r>
              <a:rPr lang="en-US" dirty="0" smtClean="0"/>
              <a:t>()</a:t>
            </a:r>
            <a:endParaRPr lang="en-US" dirty="0"/>
          </a:p>
          <a:p>
            <a:r>
              <a:rPr lang="en-US" dirty="0" err="1" smtClean="0"/>
              <a:t>GetMessageOnCategoryId</a:t>
            </a:r>
            <a:r>
              <a:rPr lang="en-US" dirty="0" smtClean="0"/>
              <a:t>()</a:t>
            </a:r>
            <a:endParaRPr lang="en-US" dirty="0"/>
          </a:p>
          <a:p>
            <a:r>
              <a:rPr lang="en-US" dirty="0" err="1" smtClean="0"/>
              <a:t>AddMessage</a:t>
            </a:r>
            <a:r>
              <a:rPr lang="en-US" dirty="0" smtClean="0"/>
              <a:t>()</a:t>
            </a:r>
            <a:endParaRPr lang="en-US" dirty="0"/>
          </a:p>
          <a:p>
            <a:r>
              <a:rPr lang="en-US" dirty="0" err="1" smtClean="0"/>
              <a:t>UpdateCategory</a:t>
            </a:r>
            <a:r>
              <a:rPr lang="en-US" dirty="0" smtClean="0"/>
              <a:t>()</a:t>
            </a:r>
            <a:endParaRPr lang="en-US" dirty="0"/>
          </a:p>
          <a:p>
            <a:r>
              <a:rPr lang="en-US" dirty="0" err="1" smtClean="0"/>
              <a:t>AddFeedBack</a:t>
            </a:r>
            <a:r>
              <a:rPr lang="en-US" dirty="0" smtClean="0"/>
              <a:t>()</a:t>
            </a:r>
            <a:endParaRPr lang="en-US" dirty="0"/>
          </a:p>
          <a:p>
            <a:r>
              <a:rPr lang="en-US" dirty="0" err="1" smtClean="0"/>
              <a:t>RegisterUser</a:t>
            </a:r>
            <a:r>
              <a:rPr lang="en-US" dirty="0" smtClean="0"/>
              <a:t>()</a:t>
            </a:r>
            <a:endParaRPr lang="en-US" dirty="0"/>
          </a:p>
          <a:p>
            <a:r>
              <a:rPr lang="en-US" dirty="0" err="1" smtClean="0"/>
              <a:t>EditUserProfile</a:t>
            </a:r>
            <a:r>
              <a:rPr lang="en-US" dirty="0" smtClean="0"/>
              <a:t>()</a:t>
            </a:r>
            <a:endParaRPr lang="en-US" dirty="0"/>
          </a:p>
          <a:p>
            <a:endParaRPr lang="en-US" dirty="0"/>
          </a:p>
        </p:txBody>
      </p:sp>
    </p:spTree>
    <p:extLst>
      <p:ext uri="{BB962C8B-B14F-4D97-AF65-F5344CB8AC3E}">
        <p14:creationId xmlns:p14="http://schemas.microsoft.com/office/powerpoint/2010/main" val="3965169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90503" y="624110"/>
            <a:ext cx="9114109" cy="1280890"/>
          </a:xfrm>
        </p:spPr>
        <p:txBody>
          <a:bodyPr>
            <a:normAutofit/>
          </a:bodyPr>
          <a:lstStyle/>
          <a:p>
            <a:r>
              <a:rPr lang="en-US" b="1" dirty="0">
                <a:cs typeface="Times New Roman" panose="02020603050405020304" pitchFamily="18" charset="0"/>
              </a:rPr>
              <a:t>M</a:t>
            </a:r>
            <a:r>
              <a:rPr lang="en-US" dirty="0" smtClean="0">
                <a:cs typeface="Times New Roman" panose="02020603050405020304" pitchFamily="18" charset="0"/>
              </a:rPr>
              <a:t>odel </a:t>
            </a:r>
            <a:r>
              <a:rPr lang="en-US" b="1" dirty="0" smtClean="0">
                <a:cs typeface="Times New Roman" panose="02020603050405020304" pitchFamily="18" charset="0"/>
              </a:rPr>
              <a:t>V</a:t>
            </a:r>
            <a:r>
              <a:rPr lang="en-US" dirty="0" smtClean="0">
                <a:cs typeface="Times New Roman" panose="02020603050405020304" pitchFamily="18" charset="0"/>
              </a:rPr>
              <a:t>iew </a:t>
            </a:r>
            <a:r>
              <a:rPr lang="en-US" b="1" dirty="0" smtClean="0">
                <a:cs typeface="Times New Roman" panose="02020603050405020304" pitchFamily="18" charset="0"/>
              </a:rPr>
              <a:t>C</a:t>
            </a:r>
            <a:r>
              <a:rPr lang="en-US" dirty="0" smtClean="0">
                <a:cs typeface="Times New Roman" panose="02020603050405020304" pitchFamily="18" charset="0"/>
              </a:rPr>
              <a:t>ontroller(MVC)</a:t>
            </a:r>
            <a:endParaRPr lang="en-US" dirty="0">
              <a:cs typeface="Times New Roman" panose="02020603050405020304" pitchFamily="18" charset="0"/>
            </a:endParaRPr>
          </a:p>
        </p:txBody>
      </p:sp>
      <p:sp>
        <p:nvSpPr>
          <p:cNvPr id="6" name="Content Placeholder 5"/>
          <p:cNvSpPr>
            <a:spLocks noGrp="1"/>
          </p:cNvSpPr>
          <p:nvPr>
            <p:ph idx="1"/>
          </p:nvPr>
        </p:nvSpPr>
        <p:spPr>
          <a:xfrm>
            <a:off x="2390503" y="1632857"/>
            <a:ext cx="9114109" cy="4572000"/>
          </a:xfrm>
        </p:spPr>
        <p:txBody>
          <a:bodyPr/>
          <a:lstStyle/>
          <a:p>
            <a:r>
              <a:rPr lang="en-US" dirty="0">
                <a:cs typeface="Times New Roman" panose="02020603050405020304" pitchFamily="18" charset="0"/>
              </a:rPr>
              <a:t>A</a:t>
            </a:r>
            <a:r>
              <a:rPr lang="en-US" dirty="0" smtClean="0">
                <a:cs typeface="Times New Roman" panose="02020603050405020304" pitchFamily="18" charset="0"/>
              </a:rPr>
              <a:t>n </a:t>
            </a:r>
            <a:r>
              <a:rPr lang="en-US" dirty="0">
                <a:cs typeface="Times New Roman" panose="02020603050405020304" pitchFamily="18" charset="0"/>
              </a:rPr>
              <a:t>architectural design pattern used for enterprise application development</a:t>
            </a:r>
            <a:r>
              <a:rPr lang="en-US" dirty="0" smtClean="0">
                <a:cs typeface="Times New Roman" panose="02020603050405020304" pitchFamily="18" charset="0"/>
              </a:rPr>
              <a:t>.</a:t>
            </a:r>
          </a:p>
          <a:p>
            <a:r>
              <a:rPr lang="en-US" dirty="0" smtClean="0">
                <a:cs typeface="Times New Roman" panose="02020603050405020304" pitchFamily="18" charset="0"/>
              </a:rPr>
              <a:t> </a:t>
            </a:r>
            <a:r>
              <a:rPr lang="en-US" dirty="0">
                <a:cs typeface="Times New Roman" panose="02020603050405020304" pitchFamily="18" charset="0"/>
              </a:rPr>
              <a:t>It separates different aspects of the applications (input logic, business logic, and UI logic), while providing a loose coupling between these elements</a:t>
            </a:r>
            <a:r>
              <a:rPr lang="en-US" dirty="0" smtClean="0">
                <a:cs typeface="Times New Roman" panose="02020603050405020304" pitchFamily="18" charset="0"/>
              </a:rPr>
              <a:t>.</a:t>
            </a:r>
          </a:p>
          <a:p>
            <a:pPr marL="0" indent="0">
              <a:buNone/>
            </a:pPr>
            <a:endParaRPr lang="en-US" dirty="0" smtClean="0"/>
          </a:p>
          <a:p>
            <a:pPr marL="0" indent="0">
              <a:buNone/>
            </a:pPr>
            <a:endParaRPr lang="en-US" dirty="0"/>
          </a:p>
          <a:p>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370217" y="2704012"/>
            <a:ext cx="6259286" cy="3500846"/>
          </a:xfrm>
          <a:prstGeom prst="rect">
            <a:avLst/>
          </a:prstGeom>
        </p:spPr>
      </p:pic>
    </p:spTree>
    <p:extLst>
      <p:ext uri="{BB962C8B-B14F-4D97-AF65-F5344CB8AC3E}">
        <p14:creationId xmlns:p14="http://schemas.microsoft.com/office/powerpoint/2010/main" val="137890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cs typeface="Times New Roman" panose="02020603050405020304" pitchFamily="18" charset="0"/>
              </a:rPr>
              <a:t>Controller</a:t>
            </a:r>
            <a:endParaRPr lang="en-US" dirty="0">
              <a:cs typeface="Times New Roman" panose="02020603050405020304" pitchFamily="18" charset="0"/>
            </a:endParaRPr>
          </a:p>
        </p:txBody>
      </p:sp>
      <p:sp>
        <p:nvSpPr>
          <p:cNvPr id="3" name="Content Placeholder 2"/>
          <p:cNvSpPr>
            <a:spLocks noGrp="1"/>
          </p:cNvSpPr>
          <p:nvPr>
            <p:ph idx="1"/>
          </p:nvPr>
        </p:nvSpPr>
        <p:spPr>
          <a:xfrm>
            <a:off x="2589212" y="1711234"/>
            <a:ext cx="8915400" cy="4199988"/>
          </a:xfrm>
        </p:spPr>
        <p:txBody>
          <a:bodyPr/>
          <a:lstStyle/>
          <a:p>
            <a:r>
              <a:rPr lang="en-US" dirty="0">
                <a:solidFill>
                  <a:schemeClr val="tx1"/>
                </a:solidFill>
                <a:cs typeface="Times New Roman" panose="02020603050405020304" pitchFamily="18" charset="0"/>
              </a:rPr>
              <a:t>In this class, a parametrized constructor is made and in that two parameters are passed: Object of </a:t>
            </a:r>
            <a:r>
              <a:rPr lang="en-US" dirty="0" smtClean="0">
                <a:solidFill>
                  <a:schemeClr val="tx1"/>
                </a:solidFill>
                <a:cs typeface="Times New Roman" panose="02020603050405020304" pitchFamily="18" charset="0"/>
              </a:rPr>
              <a:t>Word Man Repository </a:t>
            </a:r>
            <a:r>
              <a:rPr lang="en-US" dirty="0">
                <a:solidFill>
                  <a:schemeClr val="tx1"/>
                </a:solidFill>
                <a:cs typeface="Times New Roman" panose="02020603050405020304" pitchFamily="18" charset="0"/>
              </a:rPr>
              <a:t>class and second is the object of IMapper class. IMapper class helps in mapping the entities of data access layer and </a:t>
            </a:r>
            <a:r>
              <a:rPr lang="en-US" dirty="0" smtClean="0">
                <a:solidFill>
                  <a:schemeClr val="tx1"/>
                </a:solidFill>
                <a:cs typeface="Times New Roman" panose="02020603050405020304" pitchFamily="18" charset="0"/>
              </a:rPr>
              <a:t>MVC models </a:t>
            </a:r>
            <a:r>
              <a:rPr lang="en-US" dirty="0">
                <a:solidFill>
                  <a:schemeClr val="tx1"/>
                </a:solidFill>
                <a:cs typeface="Times New Roman" panose="02020603050405020304" pitchFamily="18" charset="0"/>
              </a:rPr>
              <a:t>with each other.</a:t>
            </a:r>
          </a:p>
          <a:p>
            <a:r>
              <a:rPr lang="en-US" dirty="0">
                <a:solidFill>
                  <a:schemeClr val="tx1"/>
                </a:solidFill>
                <a:cs typeface="Times New Roman" panose="02020603050405020304" pitchFamily="18" charset="0"/>
              </a:rPr>
              <a:t>There are in total 4 controllers used in the project which are listed below:</a:t>
            </a:r>
          </a:p>
          <a:p>
            <a:pPr marL="0" lvl="0" indent="0">
              <a:buNone/>
            </a:pPr>
            <a:r>
              <a:rPr lang="en-US" dirty="0">
                <a:solidFill>
                  <a:schemeClr val="tx1"/>
                </a:solidFill>
                <a:cs typeface="Times New Roman" panose="02020603050405020304" pitchFamily="18" charset="0"/>
              </a:rPr>
              <a:t>	</a:t>
            </a:r>
            <a:r>
              <a:rPr lang="en-US" dirty="0" smtClean="0">
                <a:solidFill>
                  <a:schemeClr val="tx1"/>
                </a:solidFill>
                <a:cs typeface="Times New Roman" panose="02020603050405020304" pitchFamily="18" charset="0"/>
              </a:rPr>
              <a:t> Admin Controller</a:t>
            </a:r>
            <a:endParaRPr lang="en-US" dirty="0">
              <a:solidFill>
                <a:schemeClr val="tx1"/>
              </a:solidFill>
              <a:cs typeface="Times New Roman" panose="02020603050405020304" pitchFamily="18" charset="0"/>
            </a:endParaRPr>
          </a:p>
          <a:p>
            <a:pPr marL="0" lvl="0" indent="0">
              <a:buNone/>
            </a:pPr>
            <a:r>
              <a:rPr lang="en-US" dirty="0" smtClean="0">
                <a:solidFill>
                  <a:schemeClr val="tx1"/>
                </a:solidFill>
                <a:cs typeface="Times New Roman" panose="02020603050405020304" pitchFamily="18" charset="0"/>
              </a:rPr>
              <a:t> 	 Guest Controller</a:t>
            </a:r>
            <a:endParaRPr lang="en-US" dirty="0">
              <a:solidFill>
                <a:schemeClr val="tx1"/>
              </a:solidFill>
              <a:cs typeface="Times New Roman" panose="02020603050405020304" pitchFamily="18" charset="0"/>
            </a:endParaRPr>
          </a:p>
          <a:p>
            <a:pPr marL="0" lvl="0" indent="0">
              <a:buNone/>
            </a:pPr>
            <a:r>
              <a:rPr lang="en-US" dirty="0" smtClean="0">
                <a:solidFill>
                  <a:schemeClr val="tx1"/>
                </a:solidFill>
                <a:cs typeface="Times New Roman" panose="02020603050405020304" pitchFamily="18" charset="0"/>
              </a:rPr>
              <a:t> 	 Home Controller</a:t>
            </a:r>
            <a:endParaRPr lang="en-US" dirty="0">
              <a:solidFill>
                <a:schemeClr val="tx1"/>
              </a:solidFill>
              <a:cs typeface="Times New Roman" panose="02020603050405020304" pitchFamily="18" charset="0"/>
            </a:endParaRPr>
          </a:p>
          <a:p>
            <a:pPr marL="0" lvl="0" indent="0">
              <a:buNone/>
            </a:pPr>
            <a:r>
              <a:rPr lang="en-US" dirty="0" smtClean="0">
                <a:solidFill>
                  <a:schemeClr val="tx1"/>
                </a:solidFill>
                <a:cs typeface="Times New Roman" panose="02020603050405020304" pitchFamily="18" charset="0"/>
              </a:rPr>
              <a:t>	 User Controller</a:t>
            </a:r>
            <a:endParaRPr lang="en-US" dirty="0">
              <a:solidFill>
                <a:schemeClr val="tx1"/>
              </a:solidFill>
              <a:cs typeface="Times New Roman" panose="02020603050405020304" pitchFamily="18" charset="0"/>
            </a:endParaRPr>
          </a:p>
          <a:p>
            <a:endParaRPr lang="en-US" dirty="0"/>
          </a:p>
        </p:txBody>
      </p:sp>
    </p:spTree>
    <p:extLst>
      <p:ext uri="{BB962C8B-B14F-4D97-AF65-F5344CB8AC3E}">
        <p14:creationId xmlns:p14="http://schemas.microsoft.com/office/powerpoint/2010/main" val="1681673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cs typeface="Times New Roman" panose="02020603050405020304" pitchFamily="18" charset="0"/>
              </a:rPr>
              <a:t/>
            </a:r>
            <a:br>
              <a:rPr lang="en-US" dirty="0">
                <a:solidFill>
                  <a:schemeClr val="tx1"/>
                </a:solidFill>
                <a:cs typeface="Times New Roman" panose="02020603050405020304" pitchFamily="18" charset="0"/>
              </a:rPr>
            </a:br>
            <a:r>
              <a:rPr lang="en-US" dirty="0" smtClean="0">
                <a:solidFill>
                  <a:schemeClr val="tx1"/>
                </a:solidFill>
                <a:cs typeface="Times New Roman" panose="02020603050405020304" pitchFamily="18" charset="0"/>
              </a:rPr>
              <a:t>User Case Diagrams</a:t>
            </a:r>
            <a:endParaRPr lang="en-US" dirty="0">
              <a:solidFill>
                <a:schemeClr val="tx1"/>
              </a:solidFill>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t>Guest User</a:t>
            </a:r>
            <a:endParaRPr lang="en-US" dirty="0" smtClean="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929618" y="2853697"/>
            <a:ext cx="5810250" cy="3057525"/>
          </a:xfrm>
          <a:prstGeom prst="rect">
            <a:avLst/>
          </a:prstGeom>
        </p:spPr>
      </p:pic>
    </p:spTree>
    <p:extLst>
      <p:ext uri="{BB962C8B-B14F-4D97-AF65-F5344CB8AC3E}">
        <p14:creationId xmlns:p14="http://schemas.microsoft.com/office/powerpoint/2010/main" val="3792119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smtClean="0">
                <a:latin typeface="+mn-lt"/>
                <a:cs typeface="Times New Roman" panose="02020603050405020304" pitchFamily="18" charset="0"/>
              </a:rPr>
              <a:t>Register User</a:t>
            </a:r>
            <a:endParaRPr lang="en-US" sz="1800" dirty="0">
              <a:latin typeface="+mn-lt"/>
              <a:cs typeface="Times New Roman" panose="02020603050405020304"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64377" y="1763486"/>
            <a:ext cx="9140236" cy="4336868"/>
          </a:xfrm>
          <a:prstGeom prst="rect">
            <a:avLst/>
          </a:prstGeom>
        </p:spPr>
      </p:pic>
    </p:spTree>
    <p:extLst>
      <p:ext uri="{BB962C8B-B14F-4D97-AF65-F5344CB8AC3E}">
        <p14:creationId xmlns:p14="http://schemas.microsoft.com/office/powerpoint/2010/main" val="193837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smtClean="0">
                <a:cs typeface="Times New Roman" panose="02020603050405020304" pitchFamily="18" charset="0"/>
              </a:rPr>
              <a:t>Admin</a:t>
            </a:r>
            <a:endParaRPr lang="en-US" sz="1800" dirty="0">
              <a:cs typeface="Times New Roman" panose="02020603050405020304" pitchFamily="18" charset="0"/>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47703" y="1425575"/>
            <a:ext cx="7680597" cy="4740094"/>
          </a:xfrm>
          <a:prstGeom prst="rect">
            <a:avLst/>
          </a:prstGeom>
        </p:spPr>
      </p:pic>
    </p:spTree>
    <p:extLst>
      <p:ext uri="{BB962C8B-B14F-4D97-AF65-F5344CB8AC3E}">
        <p14:creationId xmlns:p14="http://schemas.microsoft.com/office/powerpoint/2010/main" val="1346883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495006" y="2220686"/>
            <a:ext cx="7942216" cy="4310742"/>
          </a:xfrm>
          <a:prstGeom prst="rect">
            <a:avLst/>
          </a:prstGeom>
        </p:spPr>
      </p:pic>
      <p:sp>
        <p:nvSpPr>
          <p:cNvPr id="5" name="Title 4"/>
          <p:cNvSpPr>
            <a:spLocks noGrp="1"/>
          </p:cNvSpPr>
          <p:nvPr>
            <p:ph type="title"/>
          </p:nvPr>
        </p:nvSpPr>
        <p:spPr>
          <a:xfrm>
            <a:off x="2155372" y="624110"/>
            <a:ext cx="9349240" cy="1280890"/>
          </a:xfrm>
        </p:spPr>
        <p:txBody>
          <a:bodyPr>
            <a:normAutofit fontScale="90000"/>
          </a:bodyPr>
          <a:lstStyle/>
          <a:p>
            <a:r>
              <a:rPr lang="en-US" dirty="0" smtClean="0">
                <a:cs typeface="Times New Roman" panose="02020603050405020304" pitchFamily="18" charset="0"/>
              </a:rPr>
              <a:t>Screenshots: </a:t>
            </a:r>
            <a:r>
              <a:rPr lang="en-US" sz="2800" dirty="0" smtClean="0">
                <a:latin typeface="Times New Roman" panose="02020603050405020304" pitchFamily="18" charset="0"/>
                <a:cs typeface="Times New Roman" panose="02020603050405020304" pitchFamily="18" charset="0"/>
              </a:rPr>
              <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
            </a:r>
            <a:br>
              <a:rPr lang="en-US" sz="2800" dirty="0" smtClean="0">
                <a:latin typeface="Times New Roman" panose="02020603050405020304" pitchFamily="18" charset="0"/>
                <a:cs typeface="Times New Roman" panose="02020603050405020304" pitchFamily="18" charset="0"/>
              </a:rPr>
            </a:br>
            <a:r>
              <a:rPr lang="en-US" sz="2400" dirty="0" smtClean="0">
                <a:solidFill>
                  <a:schemeClr val="tx1"/>
                </a:solidFill>
                <a:cs typeface="Times New Roman" panose="02020603050405020304" pitchFamily="18" charset="0"/>
              </a:rPr>
              <a:t>Login </a:t>
            </a:r>
            <a:r>
              <a:rPr lang="en-US" sz="2400" dirty="0" smtClean="0">
                <a:solidFill>
                  <a:schemeClr val="tx1"/>
                </a:solidFill>
                <a:cs typeface="Times New Roman" panose="02020603050405020304" pitchFamily="18" charset="0"/>
              </a:rPr>
              <a:t>Page</a:t>
            </a:r>
            <a:endParaRPr lang="en-US" sz="24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1501721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a:xfrm>
            <a:off x="2589212" y="2133599"/>
            <a:ext cx="9049794" cy="4228011"/>
          </a:xfrm>
        </p:spPr>
        <p:txBody>
          <a:bodyPr>
            <a:normAutofit/>
          </a:bodyPr>
          <a:lstStyle/>
          <a:p>
            <a:r>
              <a:rPr lang="en-US" sz="2000" dirty="0"/>
              <a:t>In the present </a:t>
            </a:r>
            <a:r>
              <a:rPr lang="en-US" sz="2000" dirty="0" smtClean="0"/>
              <a:t>rationally rushed world, </a:t>
            </a:r>
            <a:r>
              <a:rPr lang="en-US" sz="2000" dirty="0"/>
              <a:t>we get so captivated in making a living that we almost disregard to respect the real supports in our lives - our </a:t>
            </a:r>
            <a:r>
              <a:rPr lang="en-US" sz="2000" dirty="0" smtClean="0"/>
              <a:t>loved ones.</a:t>
            </a:r>
          </a:p>
          <a:p>
            <a:r>
              <a:rPr lang="en-US" sz="2000" dirty="0" err="1" smtClean="0"/>
              <a:t>WordMan</a:t>
            </a:r>
            <a:r>
              <a:rPr lang="en-US" sz="2000" dirty="0" smtClean="0"/>
              <a:t> </a:t>
            </a:r>
            <a:r>
              <a:rPr lang="en-US" sz="2000" dirty="0"/>
              <a:t>is focused on giving you the most ideal computerized welcome and wish your friends and family joy and </a:t>
            </a:r>
            <a:r>
              <a:rPr lang="en-US" sz="2000" dirty="0" smtClean="0"/>
              <a:t>love</a:t>
            </a:r>
          </a:p>
          <a:p>
            <a:r>
              <a:rPr lang="en-US" sz="2000" dirty="0"/>
              <a:t>Our group of specialists comprehend the difference of human feelings and spend innumerable hours in assembling keen messages that help you express your sentiments to your friends and family.</a:t>
            </a:r>
            <a:endParaRPr lang="en-US" sz="2000" dirty="0"/>
          </a:p>
        </p:txBody>
      </p:sp>
    </p:spTree>
    <p:extLst>
      <p:ext uri="{BB962C8B-B14F-4D97-AF65-F5344CB8AC3E}">
        <p14:creationId xmlns:p14="http://schemas.microsoft.com/office/powerpoint/2010/main" val="1182931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681" y="624110"/>
            <a:ext cx="9492931" cy="1280890"/>
          </a:xfrm>
        </p:spPr>
        <p:txBody>
          <a:bodyPr>
            <a:normAutofit/>
          </a:bodyPr>
          <a:lstStyle/>
          <a:p>
            <a:r>
              <a:rPr lang="en-US" sz="2400" dirty="0" smtClean="0">
                <a:solidFill>
                  <a:schemeClr val="tx1"/>
                </a:solidFill>
                <a:cs typeface="Times New Roman" panose="02020603050405020304" pitchFamily="18" charset="0"/>
              </a:rPr>
              <a:t>Homepage</a:t>
            </a:r>
            <a:endParaRPr lang="en-US" sz="2400" dirty="0">
              <a:solidFill>
                <a:schemeClr val="tx1"/>
              </a:solidFill>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011681" y="1619794"/>
            <a:ext cx="8778240" cy="4924697"/>
          </a:xfrm>
          <a:prstGeom prst="rect">
            <a:avLst/>
          </a:prstGeom>
        </p:spPr>
      </p:pic>
    </p:spTree>
    <p:extLst>
      <p:ext uri="{BB962C8B-B14F-4D97-AF65-F5344CB8AC3E}">
        <p14:creationId xmlns:p14="http://schemas.microsoft.com/office/powerpoint/2010/main" val="655559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006" y="624110"/>
            <a:ext cx="9009605" cy="1280890"/>
          </a:xfrm>
        </p:spPr>
        <p:txBody>
          <a:bodyPr>
            <a:normAutofit/>
          </a:bodyPr>
          <a:lstStyle/>
          <a:p>
            <a:r>
              <a:rPr lang="en-US" sz="2400" dirty="0" smtClean="0">
                <a:cs typeface="Times New Roman" panose="02020603050405020304" pitchFamily="18" charset="0"/>
              </a:rPr>
              <a:t>Register User</a:t>
            </a:r>
            <a:endParaRPr lang="en-US" sz="2400" dirty="0">
              <a:cs typeface="Times New Roman" panose="02020603050405020304" pitchFamily="18"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2495006" y="1645920"/>
            <a:ext cx="8608423" cy="4441372"/>
          </a:xfrm>
          <a:prstGeom prst="rect">
            <a:avLst/>
          </a:prstGeom>
        </p:spPr>
      </p:pic>
    </p:spTree>
    <p:extLst>
      <p:ext uri="{BB962C8B-B14F-4D97-AF65-F5344CB8AC3E}">
        <p14:creationId xmlns:p14="http://schemas.microsoft.com/office/powerpoint/2010/main" val="1882911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006" y="624110"/>
            <a:ext cx="9009606" cy="1280890"/>
          </a:xfrm>
        </p:spPr>
        <p:txBody>
          <a:bodyPr>
            <a:normAutofit/>
          </a:bodyPr>
          <a:lstStyle/>
          <a:p>
            <a:r>
              <a:rPr lang="en-US" sz="2400" dirty="0" smtClean="0">
                <a:cs typeface="Times New Roman" panose="02020603050405020304" pitchFamily="18" charset="0"/>
              </a:rPr>
              <a:t>Edit Profile</a:t>
            </a:r>
            <a:endParaRPr lang="en-US" sz="2400" dirty="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495005" y="1696674"/>
            <a:ext cx="7968343" cy="4547372"/>
          </a:xfrm>
          <a:prstGeom prst="rect">
            <a:avLst/>
          </a:prstGeom>
        </p:spPr>
      </p:pic>
    </p:spTree>
    <p:extLst>
      <p:ext uri="{BB962C8B-B14F-4D97-AF65-F5344CB8AC3E}">
        <p14:creationId xmlns:p14="http://schemas.microsoft.com/office/powerpoint/2010/main" val="804882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5190" y="624110"/>
            <a:ext cx="9179421" cy="1280890"/>
          </a:xfrm>
        </p:spPr>
        <p:txBody>
          <a:bodyPr>
            <a:normAutofit/>
          </a:bodyPr>
          <a:lstStyle/>
          <a:p>
            <a:r>
              <a:rPr lang="en-US" sz="2400" dirty="0" smtClean="0">
                <a:cs typeface="Times New Roman" panose="02020603050405020304" pitchFamily="18" charset="0"/>
              </a:rPr>
              <a:t>Payment Portal</a:t>
            </a:r>
            <a:endParaRPr lang="en-US" sz="2400" dirty="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325191" y="1724297"/>
            <a:ext cx="8347164" cy="4624253"/>
          </a:xfrm>
          <a:prstGeom prst="rect">
            <a:avLst/>
          </a:prstGeom>
        </p:spPr>
      </p:pic>
    </p:spTree>
    <p:extLst>
      <p:ext uri="{BB962C8B-B14F-4D97-AF65-F5344CB8AC3E}">
        <p14:creationId xmlns:p14="http://schemas.microsoft.com/office/powerpoint/2010/main" val="3380073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314" y="624110"/>
            <a:ext cx="9153297" cy="1280890"/>
          </a:xfrm>
        </p:spPr>
        <p:txBody>
          <a:bodyPr>
            <a:normAutofit/>
          </a:bodyPr>
          <a:lstStyle/>
          <a:p>
            <a:r>
              <a:rPr lang="en-US" sz="2400" dirty="0" smtClean="0">
                <a:cs typeface="Times New Roman" panose="02020603050405020304" pitchFamily="18" charset="0"/>
              </a:rPr>
              <a:t>View Messages</a:t>
            </a:r>
            <a:endParaRPr lang="en-US" sz="2400" dirty="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351314" y="1802674"/>
            <a:ext cx="8621486" cy="4572000"/>
          </a:xfrm>
          <a:prstGeom prst="rect">
            <a:avLst/>
          </a:prstGeom>
        </p:spPr>
      </p:pic>
    </p:spTree>
    <p:extLst>
      <p:ext uri="{BB962C8B-B14F-4D97-AF65-F5344CB8AC3E}">
        <p14:creationId xmlns:p14="http://schemas.microsoft.com/office/powerpoint/2010/main" val="520903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8434" y="624110"/>
            <a:ext cx="9336177" cy="1280890"/>
          </a:xfrm>
        </p:spPr>
        <p:txBody>
          <a:bodyPr>
            <a:normAutofit/>
          </a:bodyPr>
          <a:lstStyle/>
          <a:p>
            <a:r>
              <a:rPr lang="en-US" sz="2400" dirty="0" smtClean="0">
                <a:cs typeface="Times New Roman" panose="02020603050405020304" pitchFamily="18" charset="0"/>
              </a:rPr>
              <a:t>Tem</a:t>
            </a:r>
            <a:r>
              <a:rPr lang="en-US" sz="2800" dirty="0" smtClean="0">
                <a:cs typeface="Times New Roman" panose="02020603050405020304" pitchFamily="18" charset="0"/>
              </a:rPr>
              <a:t>plates</a:t>
            </a:r>
            <a:endParaRPr lang="en-US" sz="2800" dirty="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168434" y="1593669"/>
            <a:ext cx="8843555" cy="4741817"/>
          </a:xfrm>
          <a:prstGeom prst="rect">
            <a:avLst/>
          </a:prstGeom>
        </p:spPr>
      </p:pic>
    </p:spTree>
    <p:extLst>
      <p:ext uri="{BB962C8B-B14F-4D97-AF65-F5344CB8AC3E}">
        <p14:creationId xmlns:p14="http://schemas.microsoft.com/office/powerpoint/2010/main" val="2909463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Performance analysis</a:t>
            </a:r>
            <a:endParaRPr lang="en-US" dirty="0"/>
          </a:p>
        </p:txBody>
      </p:sp>
      <p:graphicFrame>
        <p:nvGraphicFramePr>
          <p:cNvPr id="7" name="Content Placeholder 6"/>
          <p:cNvGraphicFramePr>
            <a:graphicFrameLocks noGrp="1"/>
          </p:cNvGraphicFramePr>
          <p:nvPr>
            <p:ph idx="1"/>
            <p:extLst/>
          </p:nvPr>
        </p:nvGraphicFramePr>
        <p:xfrm>
          <a:off x="2589213" y="2133600"/>
          <a:ext cx="8914430" cy="3426511"/>
        </p:xfrm>
        <a:graphic>
          <a:graphicData uri="http://schemas.openxmlformats.org/drawingml/2006/table">
            <a:tbl>
              <a:tblPr>
                <a:tableStyleId>{5C22544A-7EE6-4342-B048-85BDC9FD1C3A}</a:tableStyleId>
              </a:tblPr>
              <a:tblGrid>
                <a:gridCol w="833462">
                  <a:extLst>
                    <a:ext uri="{9D8B030D-6E8A-4147-A177-3AD203B41FA5}">
                      <a16:colId xmlns:a16="http://schemas.microsoft.com/office/drawing/2014/main" val="1055576904"/>
                    </a:ext>
                  </a:extLst>
                </a:gridCol>
                <a:gridCol w="2693658">
                  <a:extLst>
                    <a:ext uri="{9D8B030D-6E8A-4147-A177-3AD203B41FA5}">
                      <a16:colId xmlns:a16="http://schemas.microsoft.com/office/drawing/2014/main" val="4152351402"/>
                    </a:ext>
                  </a:extLst>
                </a:gridCol>
                <a:gridCol w="3104346">
                  <a:extLst>
                    <a:ext uri="{9D8B030D-6E8A-4147-A177-3AD203B41FA5}">
                      <a16:colId xmlns:a16="http://schemas.microsoft.com/office/drawing/2014/main" val="3441180864"/>
                    </a:ext>
                  </a:extLst>
                </a:gridCol>
                <a:gridCol w="2282964">
                  <a:extLst>
                    <a:ext uri="{9D8B030D-6E8A-4147-A177-3AD203B41FA5}">
                      <a16:colId xmlns:a16="http://schemas.microsoft.com/office/drawing/2014/main" val="3208270600"/>
                    </a:ext>
                  </a:extLst>
                </a:gridCol>
              </a:tblGrid>
              <a:tr h="710060">
                <a:tc>
                  <a:txBody>
                    <a:bodyPr/>
                    <a:lstStyle/>
                    <a:p>
                      <a:pPr marL="0" marR="0" algn="just">
                        <a:lnSpc>
                          <a:spcPct val="150000"/>
                        </a:lnSpc>
                        <a:spcBef>
                          <a:spcPts val="0"/>
                        </a:spcBef>
                        <a:spcAft>
                          <a:spcPts val="0"/>
                        </a:spcAft>
                      </a:pPr>
                      <a:r>
                        <a:rPr lang="en-US" sz="1200" dirty="0" smtClean="0">
                          <a:effectLst/>
                        </a:rPr>
                        <a:t>SI: </a:t>
                      </a:r>
                      <a:r>
                        <a:rPr lang="en-US" sz="1200" dirty="0">
                          <a:effectLst/>
                        </a:rPr>
                        <a:t>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Condition to be tested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Expected 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Pass/Fail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solidFill>
                      <a:schemeClr val="bg1">
                        <a:lumMod val="65000"/>
                      </a:schemeClr>
                    </a:solidFill>
                  </a:tcPr>
                </a:tc>
                <a:extLst>
                  <a:ext uri="{0D108BD9-81ED-4DB2-BD59-A6C34878D82A}">
                    <a16:rowId xmlns:a16="http://schemas.microsoft.com/office/drawing/2014/main" val="2697170452"/>
                  </a:ext>
                </a:extLst>
              </a:tr>
              <a:tr h="591716">
                <a:tc>
                  <a:txBody>
                    <a:bodyPr/>
                    <a:lstStyle/>
                    <a:p>
                      <a:pPr marL="0" marR="0" algn="just">
                        <a:lnSpc>
                          <a:spcPct val="150000"/>
                        </a:lnSpc>
                        <a:spcBef>
                          <a:spcPts val="0"/>
                        </a:spcBef>
                        <a:spcAft>
                          <a:spcPts val="0"/>
                        </a:spcAft>
                      </a:pPr>
                      <a:r>
                        <a:rPr lang="en-US" sz="12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Empty message stored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tc>
                  <a:txBody>
                    <a:bodyPr/>
                    <a:lstStyle/>
                    <a:p>
                      <a:pPr marL="0" marR="0" algn="just">
                        <a:lnSpc>
                          <a:spcPct val="150000"/>
                        </a:lnSpc>
                        <a:spcBef>
                          <a:spcPts val="0"/>
                        </a:spcBef>
                        <a:spcAft>
                          <a:spcPts val="0"/>
                        </a:spcAft>
                      </a:pPr>
                      <a:r>
                        <a:rPr lang="en-US" sz="1200" dirty="0">
                          <a:effectLst/>
                        </a:rPr>
                        <a:t>Message Displayed:</a:t>
                      </a:r>
                      <a:endParaRPr lang="en-US" sz="1100" dirty="0">
                        <a:effectLst/>
                      </a:endParaRPr>
                    </a:p>
                    <a:p>
                      <a:pPr marL="0" marR="0" algn="just">
                        <a:lnSpc>
                          <a:spcPct val="150000"/>
                        </a:lnSpc>
                        <a:spcBef>
                          <a:spcPts val="0"/>
                        </a:spcBef>
                        <a:spcAft>
                          <a:spcPts val="0"/>
                        </a:spcAft>
                      </a:pPr>
                      <a:r>
                        <a:rPr lang="en-US" sz="1200" dirty="0">
                          <a:effectLst/>
                        </a:rPr>
                        <a:t>Field cannot be </a:t>
                      </a:r>
                      <a:r>
                        <a:rPr lang="en-US" sz="1200" dirty="0">
                          <a:effectLst/>
                          <a:latin typeface="Times New Roman" panose="02020603050405020304" pitchFamily="18" charset="0"/>
                          <a:cs typeface="Times New Roman" panose="02020603050405020304" pitchFamily="18" charset="0"/>
                        </a:rPr>
                        <a:t>empty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36568" marR="336568" marT="0" marB="0"/>
                </a:tc>
                <a:tc>
                  <a:txBody>
                    <a:bodyPr/>
                    <a:lstStyle/>
                    <a:p>
                      <a:pPr marL="0" marR="0" algn="just">
                        <a:lnSpc>
                          <a:spcPct val="150000"/>
                        </a:lnSpc>
                        <a:spcBef>
                          <a:spcPts val="0"/>
                        </a:spcBef>
                        <a:spcAft>
                          <a:spcPts val="0"/>
                        </a:spcAft>
                      </a:pPr>
                      <a:r>
                        <a:rPr lang="en-US" sz="1200" dirty="0">
                          <a:effectLst/>
                        </a:rPr>
                        <a:t>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extLst>
                  <a:ext uri="{0D108BD9-81ED-4DB2-BD59-A6C34878D82A}">
                    <a16:rowId xmlns:a16="http://schemas.microsoft.com/office/drawing/2014/main" val="3413704167"/>
                  </a:ext>
                </a:extLst>
              </a:tr>
              <a:tr h="591716">
                <a:tc>
                  <a:txBody>
                    <a:bodyPr/>
                    <a:lstStyle/>
                    <a:p>
                      <a:pPr marL="0" marR="0" algn="just">
                        <a:lnSpc>
                          <a:spcPct val="150000"/>
                        </a:lnSpc>
                        <a:spcBef>
                          <a:spcPts val="0"/>
                        </a:spcBef>
                        <a:spcAft>
                          <a:spcPts val="0"/>
                        </a:spcAft>
                      </a:pPr>
                      <a:r>
                        <a:rPr lang="en-US" sz="12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solidFill>
                      <a:schemeClr val="bg1">
                        <a:lumMod val="65000"/>
                      </a:schemeClr>
                    </a:solidFill>
                  </a:tcPr>
                </a:tc>
                <a:tc>
                  <a:txBody>
                    <a:bodyPr/>
                    <a:lstStyle/>
                    <a:p>
                      <a:pPr marL="0" marR="0" algn="just">
                        <a:lnSpc>
                          <a:spcPct val="150000"/>
                        </a:lnSpc>
                        <a:spcBef>
                          <a:spcPts val="0"/>
                        </a:spcBef>
                        <a:spcAft>
                          <a:spcPts val="0"/>
                        </a:spcAft>
                      </a:pPr>
                      <a:r>
                        <a:rPr lang="en-US" sz="1200">
                          <a:effectLst/>
                        </a:rPr>
                        <a:t>Category Name is Empty.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tc>
                  <a:txBody>
                    <a:bodyPr/>
                    <a:lstStyle/>
                    <a:p>
                      <a:pPr marL="0" marR="0" algn="just">
                        <a:lnSpc>
                          <a:spcPct val="150000"/>
                        </a:lnSpc>
                        <a:spcBef>
                          <a:spcPts val="0"/>
                        </a:spcBef>
                        <a:spcAft>
                          <a:spcPts val="0"/>
                        </a:spcAft>
                      </a:pPr>
                      <a:r>
                        <a:rPr lang="en-US" sz="1200" dirty="0">
                          <a:effectLst/>
                        </a:rPr>
                        <a:t>Message Displayed: Stored Field cannot be empty.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tc>
                  <a:txBody>
                    <a:bodyPr/>
                    <a:lstStyle/>
                    <a:p>
                      <a:pPr marL="0" marR="0" algn="just">
                        <a:lnSpc>
                          <a:spcPct val="150000"/>
                        </a:lnSpc>
                        <a:spcBef>
                          <a:spcPts val="0"/>
                        </a:spcBef>
                        <a:spcAft>
                          <a:spcPts val="0"/>
                        </a:spcAft>
                      </a:pPr>
                      <a:r>
                        <a:rPr lang="en-US" sz="1200" dirty="0">
                          <a:effectLst/>
                        </a:rPr>
                        <a:t>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extLst>
                  <a:ext uri="{0D108BD9-81ED-4DB2-BD59-A6C34878D82A}">
                    <a16:rowId xmlns:a16="http://schemas.microsoft.com/office/drawing/2014/main" val="3791873686"/>
                  </a:ext>
                </a:extLst>
              </a:tr>
              <a:tr h="591716">
                <a:tc>
                  <a:txBody>
                    <a:bodyPr/>
                    <a:lstStyle/>
                    <a:p>
                      <a:pPr marL="0" marR="0" algn="just">
                        <a:lnSpc>
                          <a:spcPct val="150000"/>
                        </a:lnSpc>
                        <a:spcBef>
                          <a:spcPts val="0"/>
                        </a:spcBef>
                        <a:spcAft>
                          <a:spcPts val="0"/>
                        </a:spcAft>
                      </a:pPr>
                      <a:r>
                        <a:rPr lang="en-US" sz="1200" dirty="0">
                          <a:effectLst/>
                        </a:rPr>
                        <a:t>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Edit name and put blank spaces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tc>
                  <a:txBody>
                    <a:bodyPr/>
                    <a:lstStyle/>
                    <a:p>
                      <a:pPr marL="0" marR="0" algn="just">
                        <a:lnSpc>
                          <a:spcPct val="150000"/>
                        </a:lnSpc>
                        <a:spcBef>
                          <a:spcPts val="0"/>
                        </a:spcBef>
                        <a:spcAft>
                          <a:spcPts val="0"/>
                        </a:spcAft>
                      </a:pPr>
                      <a:r>
                        <a:rPr lang="en-US" sz="1200">
                          <a:effectLst/>
                        </a:rPr>
                        <a:t>Message Displayed: Field cannot be empty.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tc>
                  <a:txBody>
                    <a:bodyPr/>
                    <a:lstStyle/>
                    <a:p>
                      <a:pPr marL="0" marR="0" algn="just">
                        <a:lnSpc>
                          <a:spcPct val="150000"/>
                        </a:lnSpc>
                        <a:spcBef>
                          <a:spcPts val="0"/>
                        </a:spcBef>
                        <a:spcAft>
                          <a:spcPts val="0"/>
                        </a:spcAft>
                      </a:pPr>
                      <a:r>
                        <a:rPr lang="en-US" sz="1200" dirty="0">
                          <a:effectLst/>
                        </a:rPr>
                        <a:t>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extLst>
                  <a:ext uri="{0D108BD9-81ED-4DB2-BD59-A6C34878D82A}">
                    <a16:rowId xmlns:a16="http://schemas.microsoft.com/office/drawing/2014/main" val="2250776981"/>
                  </a:ext>
                </a:extLst>
              </a:tr>
              <a:tr h="828403">
                <a:tc>
                  <a:txBody>
                    <a:bodyPr/>
                    <a:lstStyle/>
                    <a:p>
                      <a:pPr marL="0" marR="0" algn="just">
                        <a:lnSpc>
                          <a:spcPct val="150000"/>
                        </a:lnSpc>
                        <a:spcBef>
                          <a:spcPts val="0"/>
                        </a:spcBef>
                        <a:spcAft>
                          <a:spcPts val="0"/>
                        </a:spcAft>
                      </a:pPr>
                      <a:r>
                        <a:rPr lang="en-US" sz="12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Delete category which is already existing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tc>
                  <a:txBody>
                    <a:bodyPr/>
                    <a:lstStyle/>
                    <a:p>
                      <a:pPr marL="0" marR="0" algn="just">
                        <a:lnSpc>
                          <a:spcPct val="150000"/>
                        </a:lnSpc>
                        <a:spcBef>
                          <a:spcPts val="0"/>
                        </a:spcBef>
                        <a:spcAft>
                          <a:spcPts val="0"/>
                        </a:spcAft>
                      </a:pPr>
                      <a:r>
                        <a:rPr lang="en-US" sz="1200">
                          <a:effectLst/>
                        </a:rPr>
                        <a:t>Message Displayed: Stored </a:t>
                      </a:r>
                      <a:endParaRPr lang="en-US" sz="1100">
                        <a:effectLst/>
                      </a:endParaRPr>
                    </a:p>
                    <a:p>
                      <a:pPr marL="0" marR="0" algn="just">
                        <a:lnSpc>
                          <a:spcPct val="150000"/>
                        </a:lnSpc>
                        <a:spcBef>
                          <a:spcPts val="0"/>
                        </a:spcBef>
                        <a:spcAft>
                          <a:spcPts val="0"/>
                        </a:spcAft>
                      </a:pPr>
                      <a:r>
                        <a:rPr lang="en-US" sz="1200">
                          <a:effectLst/>
                        </a:rPr>
                        <a:t>Cannot be deleted, foreign key reference.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tc>
                  <a:txBody>
                    <a:bodyPr/>
                    <a:lstStyle/>
                    <a:p>
                      <a:pPr marL="0" marR="0" algn="just">
                        <a:lnSpc>
                          <a:spcPct val="150000"/>
                        </a:lnSpc>
                        <a:spcBef>
                          <a:spcPts val="0"/>
                        </a:spcBef>
                        <a:spcAft>
                          <a:spcPts val="0"/>
                        </a:spcAft>
                      </a:pPr>
                      <a:r>
                        <a:rPr lang="en-US" sz="1200" dirty="0">
                          <a:effectLst/>
                        </a:rPr>
                        <a:t>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36568" marR="336568" marT="0" marB="0"/>
                </a:tc>
                <a:extLst>
                  <a:ext uri="{0D108BD9-81ED-4DB2-BD59-A6C34878D82A}">
                    <a16:rowId xmlns:a16="http://schemas.microsoft.com/office/drawing/2014/main" val="4005959933"/>
                  </a:ext>
                </a:extLst>
              </a:tr>
            </a:tbl>
          </a:graphicData>
        </a:graphic>
      </p:graphicFrame>
    </p:spTree>
    <p:extLst>
      <p:ext uri="{BB962C8B-B14F-4D97-AF65-F5344CB8AC3E}">
        <p14:creationId xmlns:p14="http://schemas.microsoft.com/office/powerpoint/2010/main" val="57622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796834" y="1410788"/>
          <a:ext cx="5212079" cy="4401548"/>
        </p:xfrm>
        <a:graphic>
          <a:graphicData uri="http://schemas.openxmlformats.org/drawingml/2006/table">
            <a:tbl>
              <a:tblPr>
                <a:tableStyleId>{5C22544A-7EE6-4342-B048-85BDC9FD1C3A}</a:tableStyleId>
              </a:tblPr>
              <a:tblGrid>
                <a:gridCol w="487308">
                  <a:extLst>
                    <a:ext uri="{9D8B030D-6E8A-4147-A177-3AD203B41FA5}">
                      <a16:colId xmlns:a16="http://schemas.microsoft.com/office/drawing/2014/main" val="1558960826"/>
                    </a:ext>
                  </a:extLst>
                </a:gridCol>
                <a:gridCol w="1574924">
                  <a:extLst>
                    <a:ext uri="{9D8B030D-6E8A-4147-A177-3AD203B41FA5}">
                      <a16:colId xmlns:a16="http://schemas.microsoft.com/office/drawing/2014/main" val="775996520"/>
                    </a:ext>
                  </a:extLst>
                </a:gridCol>
                <a:gridCol w="1815047">
                  <a:extLst>
                    <a:ext uri="{9D8B030D-6E8A-4147-A177-3AD203B41FA5}">
                      <a16:colId xmlns:a16="http://schemas.microsoft.com/office/drawing/2014/main" val="692318571"/>
                    </a:ext>
                  </a:extLst>
                </a:gridCol>
                <a:gridCol w="1334800">
                  <a:extLst>
                    <a:ext uri="{9D8B030D-6E8A-4147-A177-3AD203B41FA5}">
                      <a16:colId xmlns:a16="http://schemas.microsoft.com/office/drawing/2014/main" val="1683539797"/>
                    </a:ext>
                  </a:extLst>
                </a:gridCol>
              </a:tblGrid>
              <a:tr h="628792">
                <a:tc>
                  <a:txBody>
                    <a:bodyPr/>
                    <a:lstStyle/>
                    <a:p>
                      <a:pPr marL="0" marR="0" algn="just">
                        <a:lnSpc>
                          <a:spcPct val="150000"/>
                        </a:lnSpc>
                        <a:spcBef>
                          <a:spcPts val="0"/>
                        </a:spcBef>
                        <a:spcAft>
                          <a:spcPts val="0"/>
                        </a:spcAft>
                      </a:pPr>
                      <a:r>
                        <a:rPr lang="en-US" sz="1200">
                          <a:effectLst/>
                        </a:rPr>
                        <a:t>Sl: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Condition to be tested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Expected Result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Pass/Fail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extLst>
                  <a:ext uri="{0D108BD9-81ED-4DB2-BD59-A6C34878D82A}">
                    <a16:rowId xmlns:a16="http://schemas.microsoft.com/office/drawing/2014/main" val="2587250895"/>
                  </a:ext>
                </a:extLst>
              </a:tr>
              <a:tr h="943189">
                <a:tc>
                  <a:txBody>
                    <a:bodyPr/>
                    <a:lstStyle/>
                    <a:p>
                      <a:pPr marL="0" marR="0" algn="just">
                        <a:lnSpc>
                          <a:spcPct val="15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Feedback empty.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dirty="0">
                          <a:effectLst/>
                        </a:rPr>
                        <a:t>Message Displayed:</a:t>
                      </a:r>
                      <a:endParaRPr lang="en-US" sz="1100" dirty="0">
                        <a:effectLst/>
                      </a:endParaRPr>
                    </a:p>
                    <a:p>
                      <a:pPr marL="0" marR="0" algn="just">
                        <a:lnSpc>
                          <a:spcPct val="150000"/>
                        </a:lnSpc>
                        <a:spcBef>
                          <a:spcPts val="0"/>
                        </a:spcBef>
                        <a:spcAft>
                          <a:spcPts val="0"/>
                        </a:spcAft>
                      </a:pPr>
                      <a:r>
                        <a:rPr lang="en-US" sz="1200" dirty="0">
                          <a:effectLst/>
                        </a:rPr>
                        <a:t>Message cannot be empty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dirty="0">
                          <a:effectLst/>
                        </a:rPr>
                        <a:t>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2313330"/>
                  </a:ext>
                </a:extLst>
              </a:tr>
              <a:tr h="943189">
                <a:tc>
                  <a:txBody>
                    <a:bodyPr/>
                    <a:lstStyle/>
                    <a:p>
                      <a:pPr marL="0" marR="0" algn="just">
                        <a:lnSpc>
                          <a:spcPct val="150000"/>
                        </a:lnSpc>
                        <a:spcBef>
                          <a:spcPts val="0"/>
                        </a:spcBef>
                        <a:spcAft>
                          <a:spcPts val="0"/>
                        </a:spcAft>
                      </a:pPr>
                      <a:r>
                        <a:rPr lang="en-US" sz="12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a:effectLst/>
                        </a:rPr>
                        <a:t>Email id empty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dirty="0">
                          <a:effectLst/>
                        </a:rPr>
                        <a:t>Message Displayed: Field cannot be empty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dirty="0">
                          <a:effectLst/>
                        </a:rPr>
                        <a:t>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3275945"/>
                  </a:ext>
                </a:extLst>
              </a:tr>
              <a:tr h="943189">
                <a:tc>
                  <a:txBody>
                    <a:bodyPr/>
                    <a:lstStyle/>
                    <a:p>
                      <a:pPr marL="0" marR="0" algn="just">
                        <a:lnSpc>
                          <a:spcPct val="150000"/>
                        </a:lnSpc>
                        <a:spcBef>
                          <a:spcPts val="0"/>
                        </a:spcBef>
                        <a:spcAft>
                          <a:spcPts val="0"/>
                        </a:spcAft>
                      </a:pPr>
                      <a:r>
                        <a:rPr lang="en-US"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a:effectLst/>
                        </a:rPr>
                        <a:t>Email format is incorrect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dirty="0">
                          <a:effectLst/>
                        </a:rPr>
                        <a:t>Message Displayed:</a:t>
                      </a:r>
                      <a:endParaRPr lang="en-US" sz="1100" dirty="0">
                        <a:effectLst/>
                      </a:endParaRPr>
                    </a:p>
                    <a:p>
                      <a:pPr marL="0" marR="0" algn="just">
                        <a:lnSpc>
                          <a:spcPct val="150000"/>
                        </a:lnSpc>
                        <a:spcBef>
                          <a:spcPts val="0"/>
                        </a:spcBef>
                        <a:spcAft>
                          <a:spcPts val="0"/>
                        </a:spcAft>
                      </a:pPr>
                      <a:r>
                        <a:rPr lang="en-US" sz="1200" dirty="0">
                          <a:effectLst/>
                        </a:rPr>
                        <a:t>Invalid email id entered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a:effectLst/>
                        </a:rPr>
                        <a:t>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0938876"/>
                  </a:ext>
                </a:extLst>
              </a:tr>
              <a:tr h="943189">
                <a:tc>
                  <a:txBody>
                    <a:bodyPr/>
                    <a:lstStyle/>
                    <a:p>
                      <a:pPr marL="0" marR="0" algn="just">
                        <a:lnSpc>
                          <a:spcPct val="150000"/>
                        </a:lnSpc>
                        <a:spcBef>
                          <a:spcPts val="0"/>
                        </a:spcBef>
                        <a:spcAft>
                          <a:spcPts val="0"/>
                        </a:spcAft>
                      </a:pPr>
                      <a:r>
                        <a:rPr lang="en-US" sz="12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a:effectLst/>
                        </a:rPr>
                        <a:t>Name empty.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a:effectLst/>
                        </a:rPr>
                        <a:t>Message Displayed: Name cannot be empty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dirty="0">
                          <a:effectLst/>
                        </a:rPr>
                        <a:t>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4936281"/>
                  </a:ext>
                </a:extLst>
              </a:tr>
            </a:tbl>
          </a:graphicData>
        </a:graphic>
      </p:graphicFrame>
      <p:graphicFrame>
        <p:nvGraphicFramePr>
          <p:cNvPr id="5" name="Table 4"/>
          <p:cNvGraphicFramePr>
            <a:graphicFrameLocks noGrp="1"/>
          </p:cNvGraphicFramePr>
          <p:nvPr>
            <p:extLst/>
          </p:nvPr>
        </p:nvGraphicFramePr>
        <p:xfrm>
          <a:off x="6518367" y="1410789"/>
          <a:ext cx="5394960" cy="4401548"/>
        </p:xfrm>
        <a:graphic>
          <a:graphicData uri="http://schemas.openxmlformats.org/drawingml/2006/table">
            <a:tbl>
              <a:tblPr>
                <a:tableStyleId>{5C22544A-7EE6-4342-B048-85BDC9FD1C3A}</a:tableStyleId>
              </a:tblPr>
              <a:tblGrid>
                <a:gridCol w="430674">
                  <a:extLst>
                    <a:ext uri="{9D8B030D-6E8A-4147-A177-3AD203B41FA5}">
                      <a16:colId xmlns:a16="http://schemas.microsoft.com/office/drawing/2014/main" val="3295918978"/>
                    </a:ext>
                  </a:extLst>
                </a:gridCol>
                <a:gridCol w="1654762">
                  <a:extLst>
                    <a:ext uri="{9D8B030D-6E8A-4147-A177-3AD203B41FA5}">
                      <a16:colId xmlns:a16="http://schemas.microsoft.com/office/drawing/2014/main" val="3766377689"/>
                    </a:ext>
                  </a:extLst>
                </a:gridCol>
                <a:gridCol w="1654762">
                  <a:extLst>
                    <a:ext uri="{9D8B030D-6E8A-4147-A177-3AD203B41FA5}">
                      <a16:colId xmlns:a16="http://schemas.microsoft.com/office/drawing/2014/main" val="2811336316"/>
                    </a:ext>
                  </a:extLst>
                </a:gridCol>
                <a:gridCol w="1654762">
                  <a:extLst>
                    <a:ext uri="{9D8B030D-6E8A-4147-A177-3AD203B41FA5}">
                      <a16:colId xmlns:a16="http://schemas.microsoft.com/office/drawing/2014/main" val="4243832385"/>
                    </a:ext>
                  </a:extLst>
                </a:gridCol>
              </a:tblGrid>
              <a:tr h="677161">
                <a:tc>
                  <a:txBody>
                    <a:bodyPr/>
                    <a:lstStyle/>
                    <a:p>
                      <a:pPr marL="0" marR="0" algn="just">
                        <a:lnSpc>
                          <a:spcPct val="150000"/>
                        </a:lnSpc>
                        <a:spcBef>
                          <a:spcPts val="0"/>
                        </a:spcBef>
                        <a:spcAft>
                          <a:spcPts val="0"/>
                        </a:spcAft>
                      </a:pPr>
                      <a:r>
                        <a:rPr lang="en-US" sz="1200">
                          <a:effectLst/>
                        </a:rPr>
                        <a:t>Sl: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a:effectLst/>
                        </a:rPr>
                        <a:t>Condition to be tested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a:effectLst/>
                        </a:rPr>
                        <a:t>Expected Result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Passed/Fail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extLst>
                  <a:ext uri="{0D108BD9-81ED-4DB2-BD59-A6C34878D82A}">
                    <a16:rowId xmlns:a16="http://schemas.microsoft.com/office/drawing/2014/main" val="2084732500"/>
                  </a:ext>
                </a:extLst>
              </a:tr>
              <a:tr h="1015742">
                <a:tc>
                  <a:txBody>
                    <a:bodyPr/>
                    <a:lstStyle/>
                    <a:p>
                      <a:pPr marL="0" marR="0" algn="just">
                        <a:lnSpc>
                          <a:spcPct val="15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a:effectLst/>
                        </a:rPr>
                        <a:t>User name is entered as blank spaces.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a:effectLst/>
                        </a:rPr>
                        <a:t>Message Displayed: Enter valid user name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dirty="0">
                          <a:effectLst/>
                        </a:rPr>
                        <a:t>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7164318"/>
                  </a:ext>
                </a:extLst>
              </a:tr>
              <a:tr h="677161">
                <a:tc>
                  <a:txBody>
                    <a:bodyPr/>
                    <a:lstStyle/>
                    <a:p>
                      <a:pPr marL="0" marR="0" algn="just">
                        <a:lnSpc>
                          <a:spcPct val="150000"/>
                        </a:lnSpc>
                        <a:spcBef>
                          <a:spcPts val="0"/>
                        </a:spcBef>
                        <a:spcAft>
                          <a:spcPts val="0"/>
                        </a:spcAft>
                      </a:pPr>
                      <a:r>
                        <a:rPr lang="en-US" sz="12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a:effectLst/>
                        </a:rPr>
                        <a:t>DOB is Incorrect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dirty="0">
                          <a:effectLst/>
                        </a:rPr>
                        <a:t>Message Displayed: </a:t>
                      </a:r>
                      <a:endParaRPr lang="en-US" sz="1100" dirty="0">
                        <a:effectLst/>
                      </a:endParaRPr>
                    </a:p>
                    <a:p>
                      <a:pPr marL="0" marR="0" algn="just">
                        <a:lnSpc>
                          <a:spcPct val="150000"/>
                        </a:lnSpc>
                        <a:spcBef>
                          <a:spcPts val="0"/>
                        </a:spcBef>
                        <a:spcAft>
                          <a:spcPts val="0"/>
                        </a:spcAft>
                      </a:pPr>
                      <a:r>
                        <a:rPr lang="en-US" sz="1200" dirty="0">
                          <a:effectLst/>
                        </a:rPr>
                        <a:t>Enter valid DOB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a:effectLst/>
                        </a:rPr>
                        <a:t>P</a:t>
                      </a:r>
                      <a:endParaRPr lang="en-US" sz="1100">
                        <a:effectLst/>
                      </a:endParaRPr>
                    </a:p>
                    <a:p>
                      <a:pPr marL="0" marR="0" algn="just">
                        <a:lnSpc>
                          <a:spcPct val="150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3513085"/>
                  </a:ext>
                </a:extLst>
              </a:tr>
              <a:tr h="1015742">
                <a:tc>
                  <a:txBody>
                    <a:bodyPr/>
                    <a:lstStyle/>
                    <a:p>
                      <a:pPr marL="0" marR="0" algn="just">
                        <a:lnSpc>
                          <a:spcPct val="150000"/>
                        </a:lnSpc>
                        <a:spcBef>
                          <a:spcPts val="0"/>
                        </a:spcBef>
                        <a:spcAft>
                          <a:spcPts val="0"/>
                        </a:spcAft>
                      </a:pPr>
                      <a:r>
                        <a:rPr lang="en-US"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dirty="0">
                          <a:effectLst/>
                        </a:rPr>
                        <a:t>Password is entered as blank spaces.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a:effectLst/>
                        </a:rPr>
                        <a:t>Message Displayed: </a:t>
                      </a:r>
                      <a:endParaRPr lang="en-US" sz="1100">
                        <a:effectLst/>
                      </a:endParaRPr>
                    </a:p>
                    <a:p>
                      <a:pPr marL="0" marR="0" algn="just">
                        <a:lnSpc>
                          <a:spcPct val="150000"/>
                        </a:lnSpc>
                        <a:spcBef>
                          <a:spcPts val="0"/>
                        </a:spcBef>
                        <a:spcAft>
                          <a:spcPts val="0"/>
                        </a:spcAft>
                      </a:pPr>
                      <a:r>
                        <a:rPr lang="en-US" sz="1200">
                          <a:effectLst/>
                        </a:rPr>
                        <a:t>Please enter any other password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a:effectLst/>
                        </a:rPr>
                        <a:t>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9058957"/>
                  </a:ext>
                </a:extLst>
              </a:tr>
              <a:tr h="1015742">
                <a:tc>
                  <a:txBody>
                    <a:bodyPr/>
                    <a:lstStyle/>
                    <a:p>
                      <a:pPr marL="0" marR="0" algn="just">
                        <a:lnSpc>
                          <a:spcPct val="150000"/>
                        </a:lnSpc>
                        <a:spcBef>
                          <a:spcPts val="0"/>
                        </a:spcBef>
                        <a:spcAft>
                          <a:spcPts val="0"/>
                        </a:spcAft>
                      </a:pPr>
                      <a:r>
                        <a:rPr lang="en-US" sz="12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65000"/>
                      </a:schemeClr>
                    </a:solidFill>
                  </a:tcPr>
                </a:tc>
                <a:tc>
                  <a:txBody>
                    <a:bodyPr/>
                    <a:lstStyle/>
                    <a:p>
                      <a:pPr marL="0" marR="0" algn="just">
                        <a:lnSpc>
                          <a:spcPct val="150000"/>
                        </a:lnSpc>
                        <a:spcBef>
                          <a:spcPts val="0"/>
                        </a:spcBef>
                        <a:spcAft>
                          <a:spcPts val="0"/>
                        </a:spcAft>
                      </a:pPr>
                      <a:r>
                        <a:rPr lang="en-US" sz="1200">
                          <a:effectLst/>
                        </a:rPr>
                        <a:t>Any Field left empty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a:effectLst/>
                        </a:rPr>
                        <a:t>Message Displayed: </a:t>
                      </a:r>
                      <a:endParaRPr lang="en-US" sz="1100">
                        <a:effectLst/>
                      </a:endParaRPr>
                    </a:p>
                    <a:p>
                      <a:pPr marL="0" marR="0" algn="just">
                        <a:lnSpc>
                          <a:spcPct val="150000"/>
                        </a:lnSpc>
                        <a:spcBef>
                          <a:spcPts val="0"/>
                        </a:spcBef>
                        <a:spcAft>
                          <a:spcPts val="0"/>
                        </a:spcAft>
                      </a:pPr>
                      <a:r>
                        <a:rPr lang="en-US" sz="1200">
                          <a:effectLst/>
                        </a:rPr>
                        <a:t>Field cannot be left empty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200" dirty="0">
                          <a:effectLst/>
                        </a:rPr>
                        <a:t>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156520"/>
                  </a:ext>
                </a:extLst>
              </a:tr>
            </a:tbl>
          </a:graphicData>
        </a:graphic>
      </p:graphicFrame>
    </p:spTree>
    <p:extLst>
      <p:ext uri="{BB962C8B-B14F-4D97-AF65-F5344CB8AC3E}">
        <p14:creationId xmlns:p14="http://schemas.microsoft.com/office/powerpoint/2010/main" val="2094544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045028"/>
            <a:ext cx="8911687" cy="859971"/>
          </a:xfrm>
        </p:spPr>
        <p:txBody>
          <a:bodyPr>
            <a:normAutofit/>
          </a:bodyPr>
          <a:lstStyle/>
          <a:p>
            <a:r>
              <a:rPr lang="en-US" dirty="0" smtClean="0">
                <a:cs typeface="Times New Roman" panose="02020603050405020304" pitchFamily="18" charset="0"/>
              </a:rPr>
              <a:t>Conclusion</a:t>
            </a:r>
            <a:endParaRPr lang="en-US" dirty="0">
              <a:cs typeface="Times New Roman" panose="02020603050405020304" pitchFamily="18" charset="0"/>
            </a:endParaRPr>
          </a:p>
        </p:txBody>
      </p:sp>
      <p:sp>
        <p:nvSpPr>
          <p:cNvPr id="3" name="Content Placeholder 2"/>
          <p:cNvSpPr>
            <a:spLocks noGrp="1"/>
          </p:cNvSpPr>
          <p:nvPr>
            <p:ph idx="1"/>
          </p:nvPr>
        </p:nvSpPr>
        <p:spPr>
          <a:xfrm>
            <a:off x="2589212" y="2560320"/>
            <a:ext cx="8915400" cy="3350902"/>
          </a:xfrm>
        </p:spPr>
        <p:txBody>
          <a:bodyPr/>
          <a:lstStyle/>
          <a:p>
            <a:pPr lvl="0"/>
            <a:r>
              <a:rPr lang="en-US" dirty="0" smtClean="0">
                <a:solidFill>
                  <a:schemeClr val="tx1"/>
                </a:solidFill>
              </a:rPr>
              <a:t>Reduction </a:t>
            </a:r>
            <a:r>
              <a:rPr lang="en-US" dirty="0">
                <a:solidFill>
                  <a:schemeClr val="tx1"/>
                </a:solidFill>
              </a:rPr>
              <a:t>errors due to human intervention</a:t>
            </a:r>
          </a:p>
          <a:p>
            <a:pPr lvl="0"/>
            <a:r>
              <a:rPr lang="en-US" dirty="0">
                <a:solidFill>
                  <a:schemeClr val="tx1"/>
                </a:solidFill>
              </a:rPr>
              <a:t>User friendly</a:t>
            </a:r>
          </a:p>
          <a:p>
            <a:pPr lvl="0"/>
            <a:r>
              <a:rPr lang="en-US" dirty="0">
                <a:solidFill>
                  <a:schemeClr val="tx1"/>
                </a:solidFill>
              </a:rPr>
              <a:t>Flexible for further enhancement</a:t>
            </a:r>
          </a:p>
          <a:p>
            <a:pPr lvl="0"/>
            <a:r>
              <a:rPr lang="en-US" dirty="0">
                <a:solidFill>
                  <a:schemeClr val="tx1"/>
                </a:solidFill>
              </a:rPr>
              <a:t>All </a:t>
            </a:r>
            <a:r>
              <a:rPr lang="en-US" dirty="0" smtClean="0">
                <a:solidFill>
                  <a:schemeClr val="tx1"/>
                </a:solidFill>
              </a:rPr>
              <a:t>users </a:t>
            </a:r>
            <a:r>
              <a:rPr lang="en-US" dirty="0">
                <a:solidFill>
                  <a:schemeClr val="tx1"/>
                </a:solidFill>
              </a:rPr>
              <a:t>and services on one platform</a:t>
            </a:r>
          </a:p>
          <a:p>
            <a:pPr lvl="0"/>
            <a:r>
              <a:rPr lang="en-US" dirty="0">
                <a:solidFill>
                  <a:schemeClr val="tx1"/>
                </a:solidFill>
              </a:rPr>
              <a:t>Easy, convenient and </a:t>
            </a:r>
            <a:r>
              <a:rPr lang="en-US" dirty="0" smtClean="0">
                <a:solidFill>
                  <a:schemeClr val="tx1"/>
                </a:solidFill>
              </a:rPr>
              <a:t>efficient for finding greetings .</a:t>
            </a:r>
          </a:p>
          <a:p>
            <a:pPr lvl="0"/>
            <a:r>
              <a:rPr lang="en-US" dirty="0" smtClean="0">
                <a:solidFill>
                  <a:schemeClr val="tx1"/>
                </a:solidFill>
              </a:rPr>
              <a:t>Ease in information retrieval</a:t>
            </a:r>
            <a:endParaRPr lang="en-US" dirty="0">
              <a:solidFill>
                <a:schemeClr val="tx1"/>
              </a:solidFill>
            </a:endParaRPr>
          </a:p>
          <a:p>
            <a:endParaRPr lang="en-US" dirty="0"/>
          </a:p>
        </p:txBody>
      </p:sp>
    </p:spTree>
    <p:extLst>
      <p:ext uri="{BB962C8B-B14F-4D97-AF65-F5344CB8AC3E}">
        <p14:creationId xmlns:p14="http://schemas.microsoft.com/office/powerpoint/2010/main" val="1675370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136468"/>
            <a:ext cx="8911687" cy="768531"/>
          </a:xfrm>
        </p:spPr>
        <p:txBody>
          <a:bodyPr>
            <a:normAutofit/>
          </a:bodyPr>
          <a:lstStyle/>
          <a:p>
            <a:r>
              <a:rPr lang="en-US" dirty="0" smtClean="0">
                <a:cs typeface="Times New Roman" panose="02020603050405020304" pitchFamily="18" charset="0"/>
              </a:rPr>
              <a:t>Future Scope</a:t>
            </a:r>
            <a:endParaRPr lang="en-US" dirty="0">
              <a:cs typeface="Times New Roman" panose="02020603050405020304" pitchFamily="18" charset="0"/>
            </a:endParaRPr>
          </a:p>
        </p:txBody>
      </p:sp>
      <p:sp>
        <p:nvSpPr>
          <p:cNvPr id="3" name="Content Placeholder 2"/>
          <p:cNvSpPr>
            <a:spLocks noGrp="1"/>
          </p:cNvSpPr>
          <p:nvPr>
            <p:ph idx="1"/>
          </p:nvPr>
        </p:nvSpPr>
        <p:spPr>
          <a:xfrm>
            <a:off x="2589212" y="2338251"/>
            <a:ext cx="8915400" cy="3572971"/>
          </a:xfrm>
        </p:spPr>
        <p:txBody>
          <a:bodyPr/>
          <a:lstStyle/>
          <a:p>
            <a:pPr lvl="0"/>
            <a:r>
              <a:rPr lang="en-US" dirty="0">
                <a:cs typeface="Times New Roman" panose="02020603050405020304" pitchFamily="18" charset="0"/>
              </a:rPr>
              <a:t>Using better algorithms for searching the message.</a:t>
            </a:r>
          </a:p>
          <a:p>
            <a:pPr lvl="0"/>
            <a:r>
              <a:rPr lang="en-US" dirty="0">
                <a:cs typeface="Times New Roman" panose="02020603050405020304" pitchFamily="18" charset="0"/>
              </a:rPr>
              <a:t>Artificial intelligence for generating new message instead of giving suggestions from previously stored messages.</a:t>
            </a:r>
          </a:p>
          <a:p>
            <a:pPr lvl="0"/>
            <a:r>
              <a:rPr lang="en-US" dirty="0">
                <a:cs typeface="Times New Roman" panose="02020603050405020304" pitchFamily="18" charset="0"/>
              </a:rPr>
              <a:t>Use of machine learning to predict what the user expect from the application.</a:t>
            </a:r>
          </a:p>
          <a:p>
            <a:pPr lvl="0"/>
            <a:r>
              <a:rPr lang="en-US" dirty="0">
                <a:cs typeface="Times New Roman" panose="02020603050405020304" pitchFamily="18" charset="0"/>
              </a:rPr>
              <a:t>Better user interface can be included to make the application more interactive.</a:t>
            </a:r>
          </a:p>
          <a:p>
            <a:pPr lvl="0"/>
            <a:r>
              <a:rPr lang="en-US" dirty="0">
                <a:cs typeface="Times New Roman" panose="02020603050405020304" pitchFamily="18" charset="0"/>
              </a:rPr>
              <a:t>Better templates and better customization options for user.</a:t>
            </a:r>
          </a:p>
          <a:p>
            <a:pPr marL="0" indent="0">
              <a:buNone/>
            </a:pPr>
            <a:endParaRPr lang="en-US" dirty="0"/>
          </a:p>
        </p:txBody>
      </p:sp>
    </p:spTree>
    <p:extLst>
      <p:ext uri="{BB962C8B-B14F-4D97-AF65-F5344CB8AC3E}">
        <p14:creationId xmlns:p14="http://schemas.microsoft.com/office/powerpoint/2010/main" val="2649284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2589211" y="2133599"/>
            <a:ext cx="9245737" cy="4423955"/>
          </a:xfrm>
        </p:spPr>
        <p:txBody>
          <a:bodyPr/>
          <a:lstStyle/>
          <a:p>
            <a:r>
              <a:rPr lang="en-US" dirty="0">
                <a:cs typeface="Times New Roman" panose="02020603050405020304" pitchFamily="18" charset="0"/>
              </a:rPr>
              <a:t>We all seem to be very curious about the occasions that we come across our daily life, excited about wishing our near and dear ones sometimes it is difficult to figure out the messages we need to send to them</a:t>
            </a:r>
            <a:r>
              <a:rPr lang="en-US" dirty="0" smtClean="0">
                <a:cs typeface="Times New Roman" panose="02020603050405020304" pitchFamily="18" charset="0"/>
              </a:rPr>
              <a:t>.</a:t>
            </a:r>
          </a:p>
          <a:p>
            <a:r>
              <a:rPr lang="en-US" dirty="0" smtClean="0">
                <a:cs typeface="Times New Roman" panose="02020603050405020304" pitchFamily="18" charset="0"/>
              </a:rPr>
              <a:t>In this application the guest user can view the messages but cannot download it.</a:t>
            </a:r>
          </a:p>
          <a:p>
            <a:r>
              <a:rPr lang="en-US" dirty="0" smtClean="0">
                <a:cs typeface="Times New Roman" panose="02020603050405020304" pitchFamily="18" charset="0"/>
              </a:rPr>
              <a:t>Only the registered user can download the message and can access the whole website after successful subscription.</a:t>
            </a:r>
          </a:p>
          <a:p>
            <a:r>
              <a:rPr lang="en-US" dirty="0" smtClean="0">
                <a:cs typeface="Times New Roman" panose="02020603050405020304" pitchFamily="18" charset="0"/>
              </a:rPr>
              <a:t>The website requires the admin to control all the backend functionalities.</a:t>
            </a:r>
            <a:endParaRPr lang="en-US" dirty="0">
              <a:cs typeface="Times New Roman" panose="02020603050405020304" pitchFamily="18" charset="0"/>
            </a:endParaRPr>
          </a:p>
        </p:txBody>
      </p:sp>
    </p:spTree>
    <p:extLst>
      <p:ext uri="{BB962C8B-B14F-4D97-AF65-F5344CB8AC3E}">
        <p14:creationId xmlns:p14="http://schemas.microsoft.com/office/powerpoint/2010/main" val="1644760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812" y="624109"/>
            <a:ext cx="9257800" cy="5423993"/>
          </a:xfrm>
        </p:spPr>
        <p:txBody>
          <a:bodyPr>
            <a:normAutofit/>
          </a:bodyPr>
          <a:lstStyle/>
          <a:p>
            <a:r>
              <a:rPr lang="en-US" dirty="0"/>
              <a:t> </a:t>
            </a:r>
            <a:r>
              <a:rPr lang="en-US" dirty="0" smtClean="0">
                <a:cs typeface="Times New Roman" panose="02020603050405020304" pitchFamily="18" charset="0"/>
              </a:rPr>
              <a:t>References</a:t>
            </a:r>
            <a:r>
              <a:rPr lang="en-US" sz="2400" b="1" dirty="0" smtClean="0">
                <a:latin typeface="Times New Roman" panose="02020603050405020304" pitchFamily="18" charset="0"/>
                <a:cs typeface="Times New Roman" panose="02020603050405020304" pitchFamily="18" charset="0"/>
              </a:rPr>
              <a:t/>
            </a:r>
            <a:br>
              <a:rPr lang="en-US" sz="2400" b="1" dirty="0" smtClean="0">
                <a:latin typeface="Times New Roman" panose="02020603050405020304" pitchFamily="18" charset="0"/>
                <a:cs typeface="Times New Roman" panose="02020603050405020304" pitchFamily="18" charset="0"/>
              </a:rPr>
            </a:br>
            <a:r>
              <a:rPr lang="en-US" dirty="0"/>
              <a:t/>
            </a:r>
            <a:br>
              <a:rPr lang="en-US" dirty="0"/>
            </a:br>
            <a:r>
              <a:rPr lang="en-US" dirty="0" smtClean="0"/>
              <a:t> </a:t>
            </a:r>
            <a:r>
              <a:rPr lang="en-US" dirty="0" smtClean="0">
                <a:latin typeface="+mn-lt"/>
              </a:rPr>
              <a:t>	</a:t>
            </a:r>
            <a:r>
              <a:rPr lang="en-US" sz="1800" dirty="0" smtClean="0">
                <a:latin typeface="+mn-lt"/>
                <a:cs typeface="Times New Roman" panose="02020603050405020304" pitchFamily="18" charset="0"/>
              </a:rPr>
              <a:t>Books</a:t>
            </a:r>
            <a:r>
              <a:rPr lang="en-US" sz="1800" dirty="0">
                <a:latin typeface="+mn-lt"/>
                <a:cs typeface="Times New Roman" panose="02020603050405020304" pitchFamily="18" charset="0"/>
              </a:rPr>
              <a:t/>
            </a:r>
            <a:br>
              <a:rPr lang="en-US" sz="1800" dirty="0">
                <a:latin typeface="+mn-lt"/>
                <a:cs typeface="Times New Roman" panose="02020603050405020304" pitchFamily="18" charset="0"/>
              </a:rPr>
            </a:br>
            <a:r>
              <a:rPr lang="en-US" sz="1800" dirty="0" smtClean="0">
                <a:latin typeface="+mn-lt"/>
                <a:cs typeface="Times New Roman" panose="02020603050405020304" pitchFamily="18" charset="0"/>
              </a:rPr>
              <a:t>	[</a:t>
            </a:r>
            <a:r>
              <a:rPr lang="en-US" sz="1800" dirty="0">
                <a:latin typeface="+mn-lt"/>
                <a:cs typeface="Times New Roman" panose="02020603050405020304" pitchFamily="18" charset="0"/>
              </a:rPr>
              <a:t>1] Professional ASP.NET MVC 5</a:t>
            </a:r>
            <a:br>
              <a:rPr lang="en-US" sz="1800" dirty="0">
                <a:latin typeface="+mn-lt"/>
                <a:cs typeface="Times New Roman" panose="02020603050405020304" pitchFamily="18" charset="0"/>
              </a:rPr>
            </a:br>
            <a:r>
              <a:rPr lang="en-US" sz="1800" dirty="0" smtClean="0">
                <a:latin typeface="+mn-lt"/>
                <a:cs typeface="Times New Roman" panose="02020603050405020304" pitchFamily="18" charset="0"/>
              </a:rPr>
              <a:t>	[</a:t>
            </a:r>
            <a:r>
              <a:rPr lang="en-US" sz="1800" dirty="0">
                <a:latin typeface="+mn-lt"/>
                <a:cs typeface="Times New Roman" panose="02020603050405020304" pitchFamily="18" charset="0"/>
              </a:rPr>
              <a:t>2] Book by Brad Wilson, David Matson, Jon Galloway, and K. Scott Allen</a:t>
            </a:r>
            <a:br>
              <a:rPr lang="en-US" sz="1800" dirty="0">
                <a:latin typeface="+mn-lt"/>
                <a:cs typeface="Times New Roman" panose="02020603050405020304" pitchFamily="18" charset="0"/>
              </a:rPr>
            </a:br>
            <a:r>
              <a:rPr lang="en-US" sz="1800" dirty="0">
                <a:latin typeface="+mn-lt"/>
                <a:cs typeface="Times New Roman" panose="02020603050405020304" pitchFamily="18" charset="0"/>
              </a:rPr>
              <a:t> </a:t>
            </a:r>
            <a:br>
              <a:rPr lang="en-US" sz="1800" dirty="0">
                <a:latin typeface="+mn-lt"/>
                <a:cs typeface="Times New Roman" panose="02020603050405020304" pitchFamily="18" charset="0"/>
              </a:rPr>
            </a:br>
            <a:r>
              <a:rPr lang="en-US" sz="1800" dirty="0" smtClean="0">
                <a:latin typeface="+mn-lt"/>
                <a:cs typeface="Times New Roman" panose="02020603050405020304" pitchFamily="18" charset="0"/>
              </a:rPr>
              <a:t>	Website</a:t>
            </a:r>
            <a:r>
              <a:rPr lang="en-US" sz="1800" dirty="0">
                <a:latin typeface="+mn-lt"/>
                <a:cs typeface="Times New Roman" panose="02020603050405020304" pitchFamily="18" charset="0"/>
              </a:rPr>
              <a:t>	   </a:t>
            </a:r>
            <a:br>
              <a:rPr lang="en-US" sz="1800" dirty="0">
                <a:latin typeface="+mn-lt"/>
                <a:cs typeface="Times New Roman" panose="02020603050405020304" pitchFamily="18" charset="0"/>
              </a:rPr>
            </a:br>
            <a:r>
              <a:rPr lang="en-US" sz="1800" dirty="0" smtClean="0">
                <a:latin typeface="+mn-lt"/>
                <a:cs typeface="Times New Roman" panose="02020603050405020304" pitchFamily="18" charset="0"/>
              </a:rPr>
              <a:t>	[</a:t>
            </a:r>
            <a:r>
              <a:rPr lang="en-US" sz="1800" dirty="0">
                <a:latin typeface="+mn-lt"/>
                <a:cs typeface="Times New Roman" panose="02020603050405020304" pitchFamily="18" charset="0"/>
              </a:rPr>
              <a:t>3]    https://docs.microsoft.com/en-us/dotnet/index</a:t>
            </a:r>
            <a:br>
              <a:rPr lang="en-US" sz="1800" dirty="0">
                <a:latin typeface="+mn-lt"/>
                <a:cs typeface="Times New Roman" panose="02020603050405020304" pitchFamily="18" charset="0"/>
              </a:rPr>
            </a:br>
            <a:r>
              <a:rPr lang="en-US" sz="1800" dirty="0" smtClean="0">
                <a:latin typeface="+mn-lt"/>
                <a:cs typeface="Times New Roman" panose="02020603050405020304" pitchFamily="18" charset="0"/>
              </a:rPr>
              <a:t>	[</a:t>
            </a:r>
            <a:r>
              <a:rPr lang="en-US" sz="1800" dirty="0">
                <a:latin typeface="+mn-lt"/>
                <a:cs typeface="Times New Roman" panose="02020603050405020304" pitchFamily="18" charset="0"/>
              </a:rPr>
              <a:t>4]    https://docs.microsoft.com/en-us/aspnet/mvc/mvc5</a:t>
            </a:r>
            <a:br>
              <a:rPr lang="en-US" sz="1800" dirty="0">
                <a:latin typeface="+mn-lt"/>
                <a:cs typeface="Times New Roman" panose="02020603050405020304" pitchFamily="18" charset="0"/>
              </a:rPr>
            </a:br>
            <a:r>
              <a:rPr lang="en-US" sz="1800" dirty="0" smtClean="0">
                <a:latin typeface="+mn-lt"/>
                <a:cs typeface="Times New Roman" panose="02020603050405020304" pitchFamily="18" charset="0"/>
              </a:rPr>
              <a:t>	[</a:t>
            </a:r>
            <a:r>
              <a:rPr lang="en-US" sz="1800" dirty="0">
                <a:latin typeface="+mn-lt"/>
                <a:cs typeface="Times New Roman" panose="02020603050405020304" pitchFamily="18" charset="0"/>
              </a:rPr>
              <a:t>5]    https://www.tutorialspoint.com/csharp/</a:t>
            </a:r>
            <a:br>
              <a:rPr lang="en-US" sz="1800" dirty="0">
                <a:latin typeface="+mn-lt"/>
                <a:cs typeface="Times New Roman" panose="02020603050405020304" pitchFamily="18" charset="0"/>
              </a:rPr>
            </a:br>
            <a:r>
              <a:rPr lang="en-US" sz="1800" dirty="0" smtClean="0">
                <a:latin typeface="+mn-lt"/>
                <a:cs typeface="Times New Roman" panose="02020603050405020304" pitchFamily="18" charset="0"/>
              </a:rPr>
              <a:t>	[</a:t>
            </a:r>
            <a:r>
              <a:rPr lang="en-US" sz="1800" dirty="0">
                <a:latin typeface="+mn-lt"/>
                <a:cs typeface="Times New Roman" panose="02020603050405020304" pitchFamily="18" charset="0"/>
              </a:rPr>
              <a:t>6]  </a:t>
            </a:r>
            <a:r>
              <a:rPr lang="en-US" sz="1800" u="sng" dirty="0">
                <a:latin typeface="+mn-lt"/>
                <a:cs typeface="Times New Roman" panose="02020603050405020304" pitchFamily="18" charset="0"/>
                <a:hlinkClick r:id="rId2"/>
              </a:rPr>
              <a:t>https://www.microsoft.com/en-us/sql-server/sql-</a:t>
            </a:r>
            <a:r>
              <a:rPr lang="en-US" sz="1800" dirty="0">
                <a:latin typeface="+mn-lt"/>
                <a:cs typeface="Times New Roman" panose="02020603050405020304" pitchFamily="18" charset="0"/>
              </a:rPr>
              <a:t>server-2016</a:t>
            </a:r>
            <a:br>
              <a:rPr lang="en-US" sz="1800" dirty="0">
                <a:latin typeface="+mn-lt"/>
                <a:cs typeface="Times New Roman" panose="02020603050405020304" pitchFamily="18" charset="0"/>
              </a:rPr>
            </a:br>
            <a:r>
              <a:rPr lang="en-US" sz="1800" dirty="0" smtClean="0">
                <a:latin typeface="+mn-lt"/>
                <a:cs typeface="Times New Roman" panose="02020603050405020304" pitchFamily="18" charset="0"/>
              </a:rPr>
              <a:t>	[</a:t>
            </a:r>
            <a:r>
              <a:rPr lang="en-US" sz="1800" dirty="0">
                <a:latin typeface="+mn-lt"/>
                <a:cs typeface="Times New Roman" panose="02020603050405020304" pitchFamily="18" charset="0"/>
              </a:rPr>
              <a:t>7]    </a:t>
            </a:r>
            <a:r>
              <a:rPr lang="en-US" sz="1800" u="sng" dirty="0">
                <a:latin typeface="+mn-lt"/>
                <a:cs typeface="Times New Roman" panose="02020603050405020304" pitchFamily="18" charset="0"/>
                <a:hlinkClick r:id="rId3"/>
              </a:rPr>
              <a:t>http://stackoverflow.com/</a:t>
            </a:r>
            <a:r>
              <a:rPr lang="en-US" sz="1800" dirty="0">
                <a:latin typeface="+mn-lt"/>
                <a:cs typeface="Times New Roman" panose="02020603050405020304" pitchFamily="18" charset="0"/>
              </a:rPr>
              <a:t/>
            </a:r>
            <a:br>
              <a:rPr lang="en-US" sz="1800" dirty="0">
                <a:latin typeface="+mn-lt"/>
                <a:cs typeface="Times New Roman" panose="02020603050405020304" pitchFamily="18" charset="0"/>
              </a:rPr>
            </a:br>
            <a:r>
              <a:rPr lang="en-US" sz="1800" dirty="0" smtClean="0">
                <a:latin typeface="+mn-lt"/>
                <a:cs typeface="Times New Roman" panose="02020603050405020304" pitchFamily="18" charset="0"/>
              </a:rPr>
              <a:t>	[8</a:t>
            </a:r>
            <a:r>
              <a:rPr lang="en-US" sz="1800" u="sng" dirty="0">
                <a:latin typeface="+mn-lt"/>
                <a:cs typeface="Times New Roman" panose="02020603050405020304" pitchFamily="18" charset="0"/>
              </a:rPr>
              <a:t>]</a:t>
            </a:r>
            <a:r>
              <a:rPr lang="en-US" sz="1800" u="sng" dirty="0" smtClean="0">
                <a:latin typeface="+mn-lt"/>
                <a:cs typeface="Times New Roman" panose="02020603050405020304" pitchFamily="18" charset="0"/>
                <a:hlinkClick r:id="rId4"/>
              </a:rPr>
              <a:t>   </a:t>
            </a:r>
            <a:r>
              <a:rPr lang="en-US" sz="1800" u="sng" dirty="0">
                <a:latin typeface="+mn-lt"/>
                <a:cs typeface="Times New Roman" panose="02020603050405020304" pitchFamily="18" charset="0"/>
                <a:hlinkClick r:id="rId4"/>
              </a:rPr>
              <a:t>https://lex.infosysapps.com/login</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0994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a:t>
            </a:r>
            <a:endParaRPr lang="en-US" dirty="0"/>
          </a:p>
        </p:txBody>
      </p:sp>
      <p:sp>
        <p:nvSpPr>
          <p:cNvPr id="3" name="Content Placeholder 2"/>
          <p:cNvSpPr>
            <a:spLocks noGrp="1"/>
          </p:cNvSpPr>
          <p:nvPr>
            <p:ph idx="1"/>
          </p:nvPr>
        </p:nvSpPr>
        <p:spPr/>
        <p:txBody>
          <a:bodyPr/>
          <a:lstStyle/>
          <a:p>
            <a:r>
              <a:rPr lang="en-US" dirty="0" smtClean="0">
                <a:cs typeface="Times New Roman" panose="02020603050405020304" pitchFamily="18" charset="0"/>
              </a:rPr>
              <a:t>Language -C#, </a:t>
            </a:r>
            <a:r>
              <a:rPr lang="en-US" dirty="0" err="1" smtClean="0">
                <a:cs typeface="Times New Roman" panose="02020603050405020304" pitchFamily="18" charset="0"/>
              </a:rPr>
              <a:t>Sql</a:t>
            </a:r>
            <a:r>
              <a:rPr lang="en-US" dirty="0" smtClean="0">
                <a:cs typeface="Times New Roman" panose="02020603050405020304" pitchFamily="18" charset="0"/>
              </a:rPr>
              <a:t> Server</a:t>
            </a:r>
          </a:p>
          <a:p>
            <a:r>
              <a:rPr lang="en-US" dirty="0" smtClean="0">
                <a:cs typeface="Times New Roman" panose="02020603050405020304" pitchFamily="18" charset="0"/>
              </a:rPr>
              <a:t>Entity Framework</a:t>
            </a:r>
          </a:p>
          <a:p>
            <a:r>
              <a:rPr lang="en-US" dirty="0" smtClean="0">
                <a:cs typeface="Times New Roman" panose="02020603050405020304" pitchFamily="18" charset="0"/>
              </a:rPr>
              <a:t>.NET Framework</a:t>
            </a:r>
          </a:p>
          <a:p>
            <a:r>
              <a:rPr lang="en-US" dirty="0" smtClean="0">
                <a:cs typeface="Times New Roman" panose="02020603050405020304" pitchFamily="18" charset="0"/>
              </a:rPr>
              <a:t>Visual Studio</a:t>
            </a:r>
          </a:p>
          <a:p>
            <a:r>
              <a:rPr lang="en-US" dirty="0" smtClean="0">
                <a:cs typeface="Times New Roman" panose="02020603050405020304" pitchFamily="18" charset="0"/>
              </a:rPr>
              <a:t>ASP .NET MVC</a:t>
            </a:r>
          </a:p>
          <a:p>
            <a:r>
              <a:rPr lang="en-US" dirty="0" smtClean="0">
                <a:cs typeface="Times New Roman" panose="02020603050405020304" pitchFamily="18" charset="0"/>
              </a:rPr>
              <a:t>SSMS</a:t>
            </a:r>
          </a:p>
          <a:p>
            <a:pPr marL="0" indent="0">
              <a:buNone/>
            </a:pPr>
            <a:endParaRPr lang="en-US" dirty="0"/>
          </a:p>
        </p:txBody>
      </p:sp>
    </p:spTree>
    <p:extLst>
      <p:ext uri="{BB962C8B-B14F-4D97-AF65-F5344CB8AC3E}">
        <p14:creationId xmlns:p14="http://schemas.microsoft.com/office/powerpoint/2010/main" val="205207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latin typeface="Times New Roman" panose="02020603050405020304" pitchFamily="18" charset="0"/>
                <a:cs typeface="Times New Roman" panose="02020603050405020304" pitchFamily="18" charset="0"/>
              </a:rPr>
              <a:t>Requirements </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dirty="0" smtClean="0">
                <a:solidFill>
                  <a:schemeClr val="tx1"/>
                </a:solidFill>
                <a:latin typeface="+mj-lt"/>
                <a:cs typeface="Times New Roman" panose="02020603050405020304" pitchFamily="18" charset="0"/>
              </a:rPr>
              <a:t>Registration</a:t>
            </a:r>
          </a:p>
          <a:p>
            <a:pPr lvl="0"/>
            <a:r>
              <a:rPr lang="en-US" dirty="0">
                <a:solidFill>
                  <a:schemeClr val="tx1"/>
                </a:solidFill>
                <a:latin typeface="Century Gothic" panose="020B0502020202020204" pitchFamily="34" charset="0"/>
                <a:cs typeface="Times New Roman" panose="02020603050405020304" pitchFamily="18" charset="0"/>
              </a:rPr>
              <a:t>Only the registered user </a:t>
            </a:r>
            <a:r>
              <a:rPr lang="en-US" dirty="0" smtClean="0">
                <a:solidFill>
                  <a:schemeClr val="tx1"/>
                </a:solidFill>
                <a:latin typeface="Century Gothic" panose="020B0502020202020204" pitchFamily="34" charset="0"/>
                <a:cs typeface="Times New Roman" panose="02020603050405020304" pitchFamily="18" charset="0"/>
              </a:rPr>
              <a:t>can access all the user functionalities.</a:t>
            </a:r>
          </a:p>
          <a:p>
            <a:pPr lvl="0"/>
            <a:r>
              <a:rPr lang="en-US" dirty="0" smtClean="0">
                <a:solidFill>
                  <a:schemeClr val="tx1"/>
                </a:solidFill>
                <a:latin typeface="Century Gothic" panose="020B0502020202020204" pitchFamily="34" charset="0"/>
                <a:cs typeface="Times New Roman" panose="02020603050405020304" pitchFamily="18" charset="0"/>
              </a:rPr>
              <a:t>User </a:t>
            </a:r>
            <a:r>
              <a:rPr lang="en-US" dirty="0">
                <a:solidFill>
                  <a:schemeClr val="tx1"/>
                </a:solidFill>
                <a:latin typeface="Century Gothic" panose="020B0502020202020204" pitchFamily="34" charset="0"/>
                <a:cs typeface="Times New Roman" panose="02020603050405020304" pitchFamily="18" charset="0"/>
              </a:rPr>
              <a:t>has to provide their full name, address etc. while registering</a:t>
            </a:r>
          </a:p>
          <a:p>
            <a:pPr lvl="0"/>
            <a:r>
              <a:rPr lang="en-US" dirty="0" smtClean="0">
                <a:solidFill>
                  <a:schemeClr val="tx1"/>
                </a:solidFill>
                <a:latin typeface="Century Gothic" panose="020B0502020202020204" pitchFamily="34" charset="0"/>
                <a:cs typeface="Times New Roman" panose="02020603050405020304" pitchFamily="18" charset="0"/>
              </a:rPr>
              <a:t>Messages can </a:t>
            </a:r>
            <a:r>
              <a:rPr lang="en-US" dirty="0">
                <a:solidFill>
                  <a:schemeClr val="tx1"/>
                </a:solidFill>
                <a:latin typeface="Century Gothic" panose="020B0502020202020204" pitchFamily="34" charset="0"/>
                <a:cs typeface="Times New Roman" panose="02020603050405020304" pitchFamily="18" charset="0"/>
              </a:rPr>
              <a:t>be downloaded by the logged in </a:t>
            </a:r>
            <a:r>
              <a:rPr lang="en-US" dirty="0" smtClean="0">
                <a:solidFill>
                  <a:schemeClr val="tx1"/>
                </a:solidFill>
                <a:latin typeface="Century Gothic" panose="020B0502020202020204" pitchFamily="34" charset="0"/>
                <a:cs typeface="Times New Roman" panose="02020603050405020304" pitchFamily="18" charset="0"/>
              </a:rPr>
              <a:t>user</a:t>
            </a:r>
          </a:p>
          <a:p>
            <a:pPr lvl="0"/>
            <a:r>
              <a:rPr lang="en-US" dirty="0" smtClean="0">
                <a:solidFill>
                  <a:schemeClr val="tx1"/>
                </a:solidFill>
                <a:latin typeface="Century Gothic" panose="020B0502020202020204" pitchFamily="34" charset="0"/>
                <a:cs typeface="Times New Roman" panose="02020603050405020304" pitchFamily="18" charset="0"/>
              </a:rPr>
              <a:t>An </a:t>
            </a:r>
            <a:r>
              <a:rPr lang="en-US" dirty="0">
                <a:solidFill>
                  <a:schemeClr val="tx1"/>
                </a:solidFill>
                <a:latin typeface="Century Gothic" panose="020B0502020202020204" pitchFamily="34" charset="0"/>
                <a:cs typeface="Times New Roman" panose="02020603050405020304" pitchFamily="18" charset="0"/>
              </a:rPr>
              <a:t>admin part can be there for managing the services and </a:t>
            </a:r>
            <a:r>
              <a:rPr lang="en-US" dirty="0" smtClean="0">
                <a:solidFill>
                  <a:schemeClr val="tx1"/>
                </a:solidFill>
                <a:latin typeface="Century Gothic" panose="020B0502020202020204" pitchFamily="34" charset="0"/>
                <a:cs typeface="Times New Roman" panose="02020603050405020304" pitchFamily="18" charset="0"/>
              </a:rPr>
              <a:t>users</a:t>
            </a:r>
            <a:endParaRPr lang="en-US" dirty="0">
              <a:solidFill>
                <a:schemeClr val="tx1"/>
              </a:solidFill>
              <a:latin typeface="Century Gothic" panose="020B0502020202020204" pitchFamily="34" charset="0"/>
              <a:cs typeface="Times New Roman" panose="02020603050405020304" pitchFamily="18" charset="0"/>
            </a:endParaRPr>
          </a:p>
          <a:p>
            <a:pPr marL="0" indent="0">
              <a:buNone/>
            </a:pPr>
            <a:endParaRPr lang="en-US" dirty="0"/>
          </a:p>
          <a:p>
            <a:endParaRPr lang="en-US" dirty="0"/>
          </a:p>
        </p:txBody>
      </p:sp>
    </p:spTree>
    <p:extLst>
      <p:ext uri="{BB962C8B-B14F-4D97-AF65-F5344CB8AC3E}">
        <p14:creationId xmlns:p14="http://schemas.microsoft.com/office/powerpoint/2010/main" val="1328171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anose="02020603050405020304" pitchFamily="18" charset="0"/>
                <a:cs typeface="Times New Roman" panose="02020603050405020304" pitchFamily="18" charset="0"/>
              </a:rPr>
              <a:t>User</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89212" y="1423851"/>
            <a:ext cx="8915400" cy="4487371"/>
          </a:xfrm>
        </p:spPr>
        <p:txBody>
          <a:bodyPr/>
          <a:lstStyle/>
          <a:p>
            <a:r>
              <a:rPr lang="en-US" dirty="0" smtClean="0">
                <a:solidFill>
                  <a:schemeClr val="tx1"/>
                </a:solidFill>
                <a:latin typeface="+mj-lt"/>
                <a:cs typeface="Times New Roman" panose="02020603050405020304" pitchFamily="18" charset="0"/>
              </a:rPr>
              <a:t>User can register using registration page.</a:t>
            </a:r>
          </a:p>
          <a:p>
            <a:r>
              <a:rPr lang="en-US" dirty="0" smtClean="0">
                <a:solidFill>
                  <a:schemeClr val="tx1"/>
                </a:solidFill>
                <a:latin typeface="+mj-lt"/>
                <a:cs typeface="Times New Roman" panose="02020603050405020304" pitchFamily="18" charset="0"/>
              </a:rPr>
              <a:t>Edit his/her profile.</a:t>
            </a:r>
          </a:p>
          <a:p>
            <a:r>
              <a:rPr lang="en-US" dirty="0" smtClean="0">
                <a:solidFill>
                  <a:schemeClr val="tx1"/>
                </a:solidFill>
                <a:latin typeface="+mj-lt"/>
                <a:cs typeface="Times New Roman" panose="02020603050405020304" pitchFamily="18" charset="0"/>
              </a:rPr>
              <a:t>Login by necessary credentials.</a:t>
            </a:r>
          </a:p>
          <a:p>
            <a:r>
              <a:rPr lang="en-US" dirty="0" smtClean="0">
                <a:solidFill>
                  <a:schemeClr val="tx1"/>
                </a:solidFill>
                <a:latin typeface="+mj-lt"/>
                <a:cs typeface="Times New Roman" panose="02020603050405020304" pitchFamily="18" charset="0"/>
              </a:rPr>
              <a:t>View homepage.</a:t>
            </a:r>
          </a:p>
          <a:p>
            <a:r>
              <a:rPr lang="en-US" dirty="0" smtClean="0">
                <a:solidFill>
                  <a:schemeClr val="tx1"/>
                </a:solidFill>
                <a:latin typeface="+mj-lt"/>
                <a:cs typeface="Times New Roman" panose="02020603050405020304" pitchFamily="18" charset="0"/>
              </a:rPr>
              <a:t>View Categories.</a:t>
            </a:r>
          </a:p>
          <a:p>
            <a:r>
              <a:rPr lang="en-US" dirty="0" smtClean="0">
                <a:solidFill>
                  <a:schemeClr val="tx1"/>
                </a:solidFill>
                <a:latin typeface="+mj-lt"/>
                <a:cs typeface="Times New Roman" panose="02020603050405020304" pitchFamily="18" charset="0"/>
              </a:rPr>
              <a:t>View Messages.</a:t>
            </a:r>
          </a:p>
          <a:p>
            <a:r>
              <a:rPr lang="en-US" dirty="0" smtClean="0">
                <a:solidFill>
                  <a:schemeClr val="tx1"/>
                </a:solidFill>
                <a:latin typeface="+mj-lt"/>
                <a:cs typeface="Times New Roman" panose="02020603050405020304" pitchFamily="18" charset="0"/>
              </a:rPr>
              <a:t>Download depending upon the user type.</a:t>
            </a:r>
          </a:p>
          <a:p>
            <a:r>
              <a:rPr lang="en-US" dirty="0" smtClean="0">
                <a:solidFill>
                  <a:schemeClr val="tx1"/>
                </a:solidFill>
                <a:latin typeface="+mj-lt"/>
                <a:cs typeface="Times New Roman" panose="02020603050405020304" pitchFamily="18" charset="0"/>
              </a:rPr>
              <a:t>Give feedback.</a:t>
            </a:r>
          </a:p>
          <a:p>
            <a:r>
              <a:rPr lang="en-US" dirty="0" smtClean="0">
                <a:solidFill>
                  <a:schemeClr val="tx1"/>
                </a:solidFill>
                <a:latin typeface="+mj-lt"/>
                <a:cs typeface="Times New Roman" panose="02020603050405020304" pitchFamily="18" charset="0"/>
              </a:rPr>
              <a:t>Use payment portal to make payments.</a:t>
            </a:r>
          </a:p>
          <a:p>
            <a:r>
              <a:rPr lang="en-US" dirty="0" smtClean="0">
                <a:solidFill>
                  <a:schemeClr val="tx1"/>
                </a:solidFill>
                <a:latin typeface="+mj-lt"/>
                <a:cs typeface="Times New Roman" panose="02020603050405020304" pitchFamily="18" charset="0"/>
              </a:rPr>
              <a:t>Select the desired messages and templates.</a:t>
            </a:r>
          </a:p>
          <a:p>
            <a:r>
              <a:rPr lang="en-US" dirty="0" smtClean="0">
                <a:solidFill>
                  <a:schemeClr val="tx1"/>
                </a:solidFill>
                <a:latin typeface="+mj-lt"/>
                <a:cs typeface="Times New Roman" panose="02020603050405020304" pitchFamily="18" charset="0"/>
              </a:rPr>
              <a:t>Can see top rated messages and number of download</a:t>
            </a:r>
            <a:r>
              <a:rPr lang="en-US" dirty="0" smtClean="0">
                <a:solidFill>
                  <a:schemeClr val="tx1"/>
                </a:solidFill>
                <a:latin typeface="+mj-lt"/>
              </a:rPr>
              <a:t>s</a:t>
            </a:r>
          </a:p>
          <a:p>
            <a:endParaRPr lang="en-US" dirty="0">
              <a:solidFill>
                <a:schemeClr val="tx1"/>
              </a:solidFill>
            </a:endParaRPr>
          </a:p>
        </p:txBody>
      </p:sp>
    </p:spTree>
    <p:extLst>
      <p:ext uri="{BB962C8B-B14F-4D97-AF65-F5344CB8AC3E}">
        <p14:creationId xmlns:p14="http://schemas.microsoft.com/office/powerpoint/2010/main" val="1179047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anose="02020603050405020304" pitchFamily="18" charset="0"/>
                <a:cs typeface="Times New Roman" panose="02020603050405020304" pitchFamily="18" charset="0"/>
              </a:rPr>
              <a:t>Admin</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4294967295"/>
          </p:nvPr>
        </p:nvSpPr>
        <p:spPr>
          <a:xfrm>
            <a:off x="3276600" y="2133600"/>
            <a:ext cx="8915400" cy="3778250"/>
          </a:xfrm>
        </p:spPr>
        <p:txBody>
          <a:bodyPr/>
          <a:lstStyle/>
          <a:p>
            <a:r>
              <a:rPr lang="en-US" dirty="0" smtClean="0">
                <a:solidFill>
                  <a:schemeClr val="tx1"/>
                </a:solidFill>
                <a:cs typeface="Times New Roman" panose="02020603050405020304" pitchFamily="18" charset="0"/>
              </a:rPr>
              <a:t>Admin can Add, Edit, Delete a Category.</a:t>
            </a:r>
          </a:p>
          <a:p>
            <a:r>
              <a:rPr lang="en-US" dirty="0">
                <a:solidFill>
                  <a:schemeClr val="tx1"/>
                </a:solidFill>
                <a:cs typeface="Times New Roman" panose="02020603050405020304" pitchFamily="18" charset="0"/>
              </a:rPr>
              <a:t>Admin can Add, Edit, Delete a </a:t>
            </a:r>
            <a:r>
              <a:rPr lang="en-US" dirty="0" smtClean="0">
                <a:solidFill>
                  <a:schemeClr val="tx1"/>
                </a:solidFill>
                <a:cs typeface="Times New Roman" panose="02020603050405020304" pitchFamily="18" charset="0"/>
              </a:rPr>
              <a:t>Message.</a:t>
            </a:r>
            <a:endParaRPr lang="en-US" dirty="0">
              <a:solidFill>
                <a:schemeClr val="tx1"/>
              </a:solidFill>
              <a:cs typeface="Times New Roman" panose="02020603050405020304" pitchFamily="18" charset="0"/>
            </a:endParaRPr>
          </a:p>
          <a:p>
            <a:r>
              <a:rPr lang="en-US" dirty="0">
                <a:solidFill>
                  <a:schemeClr val="tx1"/>
                </a:solidFill>
                <a:cs typeface="Times New Roman" panose="02020603050405020304" pitchFamily="18" charset="0"/>
              </a:rPr>
              <a:t>Admin can Add, Edit, Delete a </a:t>
            </a:r>
            <a:r>
              <a:rPr lang="en-US" dirty="0" smtClean="0">
                <a:solidFill>
                  <a:schemeClr val="tx1"/>
                </a:solidFill>
                <a:cs typeface="Times New Roman" panose="02020603050405020304" pitchFamily="18" charset="0"/>
              </a:rPr>
              <a:t>Template.</a:t>
            </a:r>
          </a:p>
          <a:p>
            <a:r>
              <a:rPr lang="en-US" dirty="0" smtClean="0">
                <a:solidFill>
                  <a:schemeClr val="tx1"/>
                </a:solidFill>
                <a:cs typeface="Times New Roman" panose="02020603050405020304" pitchFamily="18" charset="0"/>
              </a:rPr>
              <a:t>Admin can view feedback, modify about us and contact us pages.</a:t>
            </a:r>
          </a:p>
          <a:p>
            <a:pPr marL="0" indent="0">
              <a:buNone/>
            </a:pPr>
            <a:endParaRPr lang="en-US" dirty="0" smtClean="0">
              <a:latin typeface="Times New Roman" panose="02020603050405020304" pitchFamily="18" charset="0"/>
              <a:cs typeface="Times New Roman" panose="02020603050405020304" pitchFamily="18" charset="0"/>
            </a:endParaRPr>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18991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524" y="989870"/>
            <a:ext cx="8911687" cy="5162736"/>
          </a:xfrm>
        </p:spPr>
        <p:txBody>
          <a:bodyPr>
            <a:normAutofit fontScale="90000"/>
          </a:bodyPr>
          <a:lstStyle/>
          <a:p>
            <a:r>
              <a:rPr lang="en-AU" sz="2700" b="1" dirty="0" smtClean="0">
                <a:latin typeface="Times New Roman" panose="02020603050405020304" pitchFamily="18" charset="0"/>
                <a:cs typeface="Times New Roman" panose="02020603050405020304" pitchFamily="18" charset="0"/>
              </a:rPr>
              <a:t/>
            </a:r>
            <a:br>
              <a:rPr lang="en-AU" sz="2700" b="1" dirty="0" smtClean="0">
                <a:latin typeface="Times New Roman" panose="02020603050405020304" pitchFamily="18" charset="0"/>
                <a:cs typeface="Times New Roman" panose="02020603050405020304" pitchFamily="18" charset="0"/>
              </a:rPr>
            </a:br>
            <a:r>
              <a:rPr lang="en-AU" sz="2700" b="1" dirty="0" smtClean="0">
                <a:cs typeface="Times New Roman" panose="02020603050405020304" pitchFamily="18" charset="0"/>
              </a:rPr>
              <a:t>EXTRA </a:t>
            </a:r>
            <a:r>
              <a:rPr lang="en-AU" sz="2700" b="1" dirty="0">
                <a:cs typeface="Times New Roman" panose="02020603050405020304" pitchFamily="18" charset="0"/>
              </a:rPr>
              <a:t>REQUIREMENTS   </a:t>
            </a:r>
            <a:r>
              <a:rPr lang="en-US" sz="2700" b="1" dirty="0">
                <a:latin typeface="Times New Roman" panose="02020603050405020304" pitchFamily="18" charset="0"/>
                <a:cs typeface="Times New Roman" panose="02020603050405020304" pitchFamily="18" charset="0"/>
              </a:rPr>
              <a:t/>
            </a:r>
            <a:br>
              <a:rPr lang="en-US" sz="2700" b="1" dirty="0">
                <a:latin typeface="Times New Roman" panose="02020603050405020304" pitchFamily="18" charset="0"/>
                <a:cs typeface="Times New Roman" panose="02020603050405020304" pitchFamily="18" charset="0"/>
              </a:rPr>
            </a:br>
            <a:r>
              <a:rPr lang="en-US" sz="2000" dirty="0">
                <a:latin typeface="+mn-lt"/>
                <a:cs typeface="Times New Roman" panose="02020603050405020304" pitchFamily="18" charset="0"/>
              </a:rPr>
              <a:t>Payment gateway</a:t>
            </a:r>
            <a:br>
              <a:rPr lang="en-US" sz="2000" dirty="0">
                <a:latin typeface="+mn-lt"/>
                <a:cs typeface="Times New Roman" panose="02020603050405020304" pitchFamily="18" charset="0"/>
              </a:rPr>
            </a:br>
            <a:r>
              <a:rPr lang="en-US" sz="2000" dirty="0" smtClean="0">
                <a:latin typeface="+mn-lt"/>
                <a:cs typeface="Times New Roman" panose="02020603050405020304" pitchFamily="18" charset="0"/>
              </a:rPr>
              <a:t>Downloading messages</a:t>
            </a:r>
            <a:br>
              <a:rPr lang="en-US" sz="2000" dirty="0" smtClean="0">
                <a:latin typeface="+mn-lt"/>
                <a:cs typeface="Times New Roman" panose="02020603050405020304" pitchFamily="18" charset="0"/>
              </a:rPr>
            </a:br>
            <a:r>
              <a:rPr lang="en-US" sz="2000" dirty="0" smtClean="0">
                <a:latin typeface="+mn-lt"/>
                <a:cs typeface="Times New Roman" panose="02020603050405020304" pitchFamily="18" charset="0"/>
              </a:rPr>
              <a:t>Ratings.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AU" sz="2700" b="1" dirty="0" smtClean="0">
                <a:cs typeface="Times New Roman" panose="02020603050405020304" pitchFamily="18" charset="0"/>
              </a:rPr>
              <a:t>USER </a:t>
            </a:r>
            <a:r>
              <a:rPr lang="en-AU" sz="2700" b="1" dirty="0">
                <a:cs typeface="Times New Roman" panose="02020603050405020304" pitchFamily="18" charset="0"/>
              </a:rPr>
              <a:t>INTERFACE </a:t>
            </a:r>
            <a:r>
              <a:rPr lang="en-US" sz="2700" b="1" dirty="0">
                <a:cs typeface="Times New Roman" panose="02020603050405020304" pitchFamily="18" charset="0"/>
              </a:rPr>
              <a:t/>
            </a:r>
            <a:br>
              <a:rPr lang="en-US" sz="2700" b="1" dirty="0">
                <a:cs typeface="Times New Roman" panose="02020603050405020304" pitchFamily="18" charset="0"/>
              </a:rPr>
            </a:br>
            <a:r>
              <a:rPr lang="en-US" sz="2000" dirty="0">
                <a:cs typeface="Times New Roman" panose="02020603050405020304" pitchFamily="18" charset="0"/>
              </a:rPr>
              <a:t>Should be</a:t>
            </a:r>
            <a:r>
              <a:rPr lang="en-US" sz="2000" cap="all" dirty="0">
                <a:cs typeface="Times New Roman" panose="02020603050405020304" pitchFamily="18" charset="0"/>
              </a:rPr>
              <a:t> </a:t>
            </a:r>
            <a:r>
              <a:rPr lang="en-US" sz="2000" dirty="0">
                <a:cs typeface="Times New Roman" panose="02020603050405020304" pitchFamily="18" charset="0"/>
              </a:rPr>
              <a:t>easy to understand and user </a:t>
            </a:r>
            <a:r>
              <a:rPr lang="en-US" sz="2000" dirty="0" smtClean="0">
                <a:cs typeface="Times New Roman" panose="02020603050405020304" pitchFamily="18" charset="0"/>
              </a:rPr>
              <a:t>friendly.</a:t>
            </a:r>
            <a:r>
              <a:rPr lang="en-US" sz="2000" dirty="0">
                <a:cs typeface="Times New Roman" panose="02020603050405020304" pitchFamily="18" charset="0"/>
              </a:rPr>
              <a:t/>
            </a:r>
            <a:br>
              <a:rPr lang="en-US" sz="2000" dirty="0">
                <a:cs typeface="Times New Roman" panose="02020603050405020304" pitchFamily="18" charset="0"/>
              </a:rPr>
            </a:br>
            <a:r>
              <a:rPr lang="en-US" sz="2000" dirty="0">
                <a:cs typeface="Times New Roman" panose="02020603050405020304" pitchFamily="18" charset="0"/>
              </a:rPr>
              <a:t>Should adapt to different screen </a:t>
            </a:r>
            <a:r>
              <a:rPr lang="en-US" sz="2000" dirty="0" smtClean="0">
                <a:cs typeface="Times New Roman" panose="02020603050405020304" pitchFamily="18" charset="0"/>
              </a:rPr>
              <a:t>sizes.</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dirty="0"/>
              <a:t/>
            </a:r>
            <a:br>
              <a:rPr lang="en-US" dirty="0"/>
            </a:br>
            <a:endParaRPr lang="en-US" dirty="0"/>
          </a:p>
        </p:txBody>
      </p:sp>
    </p:spTree>
    <p:extLst>
      <p:ext uri="{BB962C8B-B14F-4D97-AF65-F5344CB8AC3E}">
        <p14:creationId xmlns:p14="http://schemas.microsoft.com/office/powerpoint/2010/main" val="2136159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br>
              <a:rPr lang="en-US" dirty="0" smtClean="0"/>
            </a:br>
            <a:r>
              <a:rPr lang="en-US" sz="2800" dirty="0" smtClean="0"/>
              <a:t>(Tables Used)</a:t>
            </a:r>
            <a:endParaRPr lang="en-US" sz="2800" dirty="0"/>
          </a:p>
        </p:txBody>
      </p:sp>
      <p:sp>
        <p:nvSpPr>
          <p:cNvPr id="3" name="Content Placeholder 2"/>
          <p:cNvSpPr>
            <a:spLocks noGrp="1"/>
          </p:cNvSpPr>
          <p:nvPr>
            <p:ph idx="1"/>
          </p:nvPr>
        </p:nvSpPr>
        <p:spPr/>
        <p:txBody>
          <a:bodyPr>
            <a:normAutofit lnSpcReduction="10000"/>
          </a:bodyPr>
          <a:lstStyle/>
          <a:p>
            <a:pPr marL="0" indent="0">
              <a:buNone/>
            </a:pPr>
            <a:r>
              <a:rPr lang="en-US" sz="2000" dirty="0" smtClean="0"/>
              <a:t>The database of the application consists of the following tables:</a:t>
            </a:r>
          </a:p>
          <a:p>
            <a:pPr>
              <a:buFont typeface="Arial" panose="020B0604020202020204" pitchFamily="34" charset="0"/>
              <a:buChar char="•"/>
            </a:pPr>
            <a:r>
              <a:rPr lang="en-US" sz="2000" dirty="0" smtClean="0"/>
              <a:t>User</a:t>
            </a:r>
          </a:p>
          <a:p>
            <a:pPr>
              <a:buFont typeface="Arial" panose="020B0604020202020204" pitchFamily="34" charset="0"/>
              <a:buChar char="•"/>
            </a:pPr>
            <a:r>
              <a:rPr lang="en-US" sz="2000" dirty="0" smtClean="0"/>
              <a:t>Roles</a:t>
            </a:r>
          </a:p>
          <a:p>
            <a:pPr>
              <a:buFont typeface="Arial" panose="020B0604020202020204" pitchFamily="34" charset="0"/>
              <a:buChar char="•"/>
            </a:pPr>
            <a:r>
              <a:rPr lang="en-US" sz="2000" dirty="0" smtClean="0"/>
              <a:t>Card Details</a:t>
            </a:r>
          </a:p>
          <a:p>
            <a:pPr>
              <a:buFont typeface="Arial" panose="020B0604020202020204" pitchFamily="34" charset="0"/>
              <a:buChar char="•"/>
            </a:pPr>
            <a:r>
              <a:rPr lang="en-US" sz="2000" dirty="0" smtClean="0"/>
              <a:t>Template</a:t>
            </a:r>
          </a:p>
          <a:p>
            <a:pPr>
              <a:buFont typeface="Arial" panose="020B0604020202020204" pitchFamily="34" charset="0"/>
              <a:buChar char="•"/>
            </a:pPr>
            <a:r>
              <a:rPr lang="en-US" sz="2000" dirty="0" smtClean="0"/>
              <a:t>Categories</a:t>
            </a:r>
          </a:p>
          <a:p>
            <a:pPr>
              <a:buFont typeface="Arial" panose="020B0604020202020204" pitchFamily="34" charset="0"/>
              <a:buChar char="•"/>
            </a:pPr>
            <a:r>
              <a:rPr lang="en-US" sz="2000" dirty="0" smtClean="0"/>
              <a:t>Messages</a:t>
            </a:r>
          </a:p>
          <a:p>
            <a:pPr>
              <a:buFont typeface="Arial" panose="020B0604020202020204" pitchFamily="34" charset="0"/>
              <a:buChar char="•"/>
            </a:pPr>
            <a:r>
              <a:rPr lang="en-US" sz="2000" dirty="0" smtClean="0"/>
              <a:t>Rating</a:t>
            </a:r>
          </a:p>
          <a:p>
            <a:pPr>
              <a:buFont typeface="Arial" panose="020B0604020202020204" pitchFamily="34" charset="0"/>
              <a:buChar char="•"/>
            </a:pPr>
            <a:r>
              <a:rPr lang="en-US" sz="2000" dirty="0" smtClean="0"/>
              <a:t>Feedback</a:t>
            </a:r>
          </a:p>
          <a:p>
            <a:endParaRPr lang="en-US" dirty="0"/>
          </a:p>
        </p:txBody>
      </p:sp>
    </p:spTree>
    <p:extLst>
      <p:ext uri="{BB962C8B-B14F-4D97-AF65-F5344CB8AC3E}">
        <p14:creationId xmlns:p14="http://schemas.microsoft.com/office/powerpoint/2010/main" val="359603298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151</TotalTime>
  <Words>940</Words>
  <Application>Microsoft Office PowerPoint</Application>
  <PresentationFormat>Widescreen</PresentationFormat>
  <Paragraphs>194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Century Gothic</vt:lpstr>
      <vt:lpstr>Times New Roman</vt:lpstr>
      <vt:lpstr>Wingdings 3</vt:lpstr>
      <vt:lpstr>Wisp</vt:lpstr>
      <vt:lpstr>WordMan</vt:lpstr>
      <vt:lpstr>Abstract</vt:lpstr>
      <vt:lpstr>Introduction</vt:lpstr>
      <vt:lpstr>Technologies Used</vt:lpstr>
      <vt:lpstr>Requirements </vt:lpstr>
      <vt:lpstr>User</vt:lpstr>
      <vt:lpstr>Admin</vt:lpstr>
      <vt:lpstr> EXTRA REQUIREMENTS    Payment gateway Downloading messages Ratings.     USER INTERFACE  Should be easy to understand and user friendly. Should adapt to different screen sizes.   </vt:lpstr>
      <vt:lpstr>Database (Tables Used)</vt:lpstr>
      <vt:lpstr>Implementation Of Database</vt:lpstr>
      <vt:lpstr>Data Access Layer</vt:lpstr>
      <vt:lpstr>PowerPoint Presentation</vt:lpstr>
      <vt:lpstr>Data Access Layer operations (Repository class)</vt:lpstr>
      <vt:lpstr>Model View Controller(MVC)</vt:lpstr>
      <vt:lpstr>Controller</vt:lpstr>
      <vt:lpstr> User Case Diagrams</vt:lpstr>
      <vt:lpstr>Register User</vt:lpstr>
      <vt:lpstr>Admin</vt:lpstr>
      <vt:lpstr>Screenshots:   Login Page</vt:lpstr>
      <vt:lpstr>Homepage</vt:lpstr>
      <vt:lpstr>Register User</vt:lpstr>
      <vt:lpstr>Edit Profile</vt:lpstr>
      <vt:lpstr>Payment Portal</vt:lpstr>
      <vt:lpstr>View Messages</vt:lpstr>
      <vt:lpstr>Templates</vt:lpstr>
      <vt:lpstr>Performance analysis</vt:lpstr>
      <vt:lpstr>PowerPoint Presentation</vt:lpstr>
      <vt:lpstr>Conclusion</vt:lpstr>
      <vt:lpstr>Future Scope</vt:lpstr>
      <vt:lpstr> References    Books  [1] Professional ASP.NET MVC 5  [2] Book by Brad Wilson, David Matson, Jon Galloway, and K. Scott Allen    Website      [3]    https://docs.microsoft.com/en-us/dotnet/index  [4]    https://docs.microsoft.com/en-us/aspnet/mvc/mvc5  [5]    https://www.tutorialspoint.com/csharp/  [6]  https://www.microsoft.com/en-us/sql-server/sql-server-2016  [7]    http://stackoverflow.com/  [8]   https://lex.infosysapps.com/login </vt:lpstr>
    </vt:vector>
  </TitlesOfParts>
  <Company>Infosys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WordMan</dc:title>
  <dc:creator>Muskan Muskan</dc:creator>
  <cp:lastModifiedBy>Muskan Muskan</cp:lastModifiedBy>
  <cp:revision>7</cp:revision>
  <dcterms:created xsi:type="dcterms:W3CDTF">2019-05-20T04:27:06Z</dcterms:created>
  <dcterms:modified xsi:type="dcterms:W3CDTF">2019-05-20T06:59:00Z</dcterms:modified>
</cp:coreProperties>
</file>